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62" r:id="rId4"/>
    <p:sldId id="263" r:id="rId5"/>
    <p:sldId id="265" r:id="rId6"/>
    <p:sldId id="264" r:id="rId7"/>
    <p:sldId id="266" r:id="rId8"/>
    <p:sldId id="267" r:id="rId9"/>
  </p:sldIdLst>
  <p:sldSz cx="18288000" cy="10287000"/>
  <p:notesSz cx="6858000" cy="9144000"/>
  <p:embeddedFontLst>
    <p:embeddedFont>
      <p:font typeface="Clear Sans" panose="020B0604020202020204" charset="0"/>
      <p:regular r:id="rId10"/>
    </p:embeddedFont>
    <p:embeddedFont>
      <p:font typeface="Cabin" panose="020B0604020202020204" charset="0"/>
      <p:regular r:id="rId11"/>
    </p:embeddedFont>
    <p:embeddedFont>
      <p:font typeface="Cabin Bold" panose="020B0604020202020204" charset="0"/>
      <p:regular r:id="rId12"/>
    </p:embeddedFont>
    <p:embeddedFont>
      <p:font typeface="Baloo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-1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7.png"/><Relationship Id="rId18" Type="http://schemas.openxmlformats.org/officeDocument/2006/relationships/image" Target="../media/image34.svg"/><Relationship Id="rId3" Type="http://schemas.openxmlformats.org/officeDocument/2006/relationships/image" Target="../media/image1.gif"/><Relationship Id="rId7" Type="http://schemas.openxmlformats.org/officeDocument/2006/relationships/slide" Target="slide2.xml"/><Relationship Id="rId12" Type="http://schemas.openxmlformats.org/officeDocument/2006/relationships/image" Target="../media/image28.svg"/><Relationship Id="rId17" Type="http://schemas.openxmlformats.org/officeDocument/2006/relationships/image" Target="../media/image9.png"/><Relationship Id="rId2" Type="http://schemas.openxmlformats.org/officeDocument/2006/relationships/image" Target="../media/image3.gif"/><Relationship Id="rId16" Type="http://schemas.openxmlformats.org/officeDocument/2006/relationships/image" Target="../media/image32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6.png"/><Relationship Id="rId5" Type="http://schemas.openxmlformats.org/officeDocument/2006/relationships/image" Target="../media/image4.png"/><Relationship Id="rId15" Type="http://schemas.openxmlformats.org/officeDocument/2006/relationships/image" Target="../media/image8.png"/><Relationship Id="rId10" Type="http://schemas.openxmlformats.org/officeDocument/2006/relationships/slide" Target="slide3.xml"/><Relationship Id="rId19" Type="http://schemas.openxmlformats.org/officeDocument/2006/relationships/image" Target="../media/image10.png"/><Relationship Id="rId4" Type="http://schemas.openxmlformats.org/officeDocument/2006/relationships/slide" Target="slide6.xml"/><Relationship Id="rId9" Type="http://schemas.openxmlformats.org/officeDocument/2006/relationships/image" Target="../media/image26.svg"/><Relationship Id="rId14" Type="http://schemas.openxmlformats.org/officeDocument/2006/relationships/image" Target="../media/image3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quanlykhachsan.com/" TargetMode="External"/><Relationship Id="rId5" Type="http://schemas.openxmlformats.org/officeDocument/2006/relationships/hyperlink" Target="http://hms2007/" TargetMode="External"/><Relationship Id="rId4" Type="http://schemas.openxmlformats.org/officeDocument/2006/relationships/image" Target="../media/image1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8A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171253"/>
            <a:ext cx="15555091" cy="4312192"/>
            <a:chOff x="0" y="-69779"/>
            <a:chExt cx="20740121" cy="5749588"/>
          </a:xfrm>
        </p:grpSpPr>
        <p:sp>
          <p:nvSpPr>
            <p:cNvPr id="3" name="TextBox 3"/>
            <p:cNvSpPr txBox="1"/>
            <p:nvPr/>
          </p:nvSpPr>
          <p:spPr>
            <a:xfrm>
              <a:off x="0" y="1289884"/>
              <a:ext cx="20740121" cy="2540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00"/>
                </a:lnSpc>
              </a:pPr>
              <a:r>
                <a:rPr lang="en-US" sz="12500" dirty="0" err="1" smtClean="0">
                  <a:solidFill>
                    <a:srgbClr val="FFFAEF"/>
                  </a:solidFill>
                  <a:latin typeface="Baloo"/>
                  <a:ea typeface="Baloo"/>
                  <a:cs typeface="Baloo"/>
                  <a:sym typeface="Baloo"/>
                </a:rPr>
                <a:t>Quản</a:t>
              </a:r>
              <a:r>
                <a:rPr lang="en-US" sz="12500" dirty="0" smtClean="0">
                  <a:solidFill>
                    <a:srgbClr val="FFFAEF"/>
                  </a:solidFill>
                  <a:latin typeface="Baloo"/>
                  <a:ea typeface="Baloo"/>
                  <a:cs typeface="Baloo"/>
                  <a:sym typeface="Baloo"/>
                </a:rPr>
                <a:t> </a:t>
              </a:r>
              <a:r>
                <a:rPr lang="en-US" sz="12500" dirty="0" err="1" smtClean="0">
                  <a:solidFill>
                    <a:srgbClr val="FFFAEF"/>
                  </a:solidFill>
                  <a:latin typeface="Baloo"/>
                  <a:ea typeface="Baloo"/>
                  <a:cs typeface="Baloo"/>
                  <a:sym typeface="Baloo"/>
                </a:rPr>
                <a:t>lý</a:t>
              </a:r>
              <a:r>
                <a:rPr lang="en-US" sz="12500" dirty="0" smtClean="0">
                  <a:solidFill>
                    <a:srgbClr val="FFFAEF"/>
                  </a:solidFill>
                  <a:latin typeface="Baloo"/>
                  <a:ea typeface="Baloo"/>
                  <a:cs typeface="Baloo"/>
                  <a:sym typeface="Baloo"/>
                </a:rPr>
                <a:t> </a:t>
              </a:r>
              <a:r>
                <a:rPr lang="en-US" sz="12500" dirty="0" err="1" smtClean="0">
                  <a:solidFill>
                    <a:srgbClr val="FFFAEF"/>
                  </a:solidFill>
                  <a:latin typeface="Baloo"/>
                  <a:ea typeface="Baloo"/>
                  <a:cs typeface="Baloo"/>
                  <a:sym typeface="Baloo"/>
                </a:rPr>
                <a:t>khách</a:t>
              </a:r>
              <a:r>
                <a:rPr lang="en-US" sz="12500" dirty="0" smtClean="0">
                  <a:solidFill>
                    <a:srgbClr val="FFFAEF"/>
                  </a:solidFill>
                  <a:latin typeface="Baloo"/>
                  <a:ea typeface="Baloo"/>
                  <a:cs typeface="Baloo"/>
                  <a:sym typeface="Baloo"/>
                </a:rPr>
                <a:t> </a:t>
              </a:r>
              <a:r>
                <a:rPr lang="en-US" sz="12500" dirty="0" err="1" smtClean="0">
                  <a:solidFill>
                    <a:srgbClr val="FFFAEF"/>
                  </a:solidFill>
                  <a:latin typeface="Baloo"/>
                  <a:ea typeface="Baloo"/>
                  <a:cs typeface="Baloo"/>
                  <a:sym typeface="Baloo"/>
                </a:rPr>
                <a:t>sạn</a:t>
              </a:r>
              <a:endParaRPr lang="en-US" sz="12500" dirty="0">
                <a:solidFill>
                  <a:srgbClr val="FFFAEF"/>
                </a:solidFill>
                <a:latin typeface="Baloo"/>
                <a:ea typeface="Baloo"/>
                <a:cs typeface="Baloo"/>
                <a:sym typeface="Baloo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705184"/>
              <a:ext cx="20740121" cy="974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40"/>
                </a:lnSpc>
              </a:pPr>
              <a:r>
                <a:rPr lang="en-US" sz="4100" dirty="0" err="1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Thuyết</a:t>
              </a:r>
              <a:r>
                <a:rPr lang="en-US" sz="4100" dirty="0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</a:t>
              </a:r>
              <a:r>
                <a:rPr lang="en-US" sz="4100" dirty="0" err="1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trình</a:t>
              </a:r>
              <a:r>
                <a:rPr lang="en-US" sz="4100" dirty="0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</a:t>
              </a:r>
              <a:r>
                <a:rPr lang="en-US" sz="4100" dirty="0" err="1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bởi</a:t>
              </a:r>
              <a:r>
                <a:rPr lang="en-US" sz="4100" dirty="0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</a:t>
              </a:r>
              <a:r>
                <a:rPr lang="en-US" sz="4100" dirty="0" err="1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Nhóm</a:t>
              </a:r>
              <a:r>
                <a:rPr lang="en-US" sz="4100" dirty="0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</a:t>
              </a:r>
              <a:r>
                <a:rPr lang="en-US" sz="4100" dirty="0" smtClean="0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5</a:t>
              </a:r>
              <a:endParaRPr lang="en-US" sz="4100" dirty="0">
                <a:solidFill>
                  <a:srgbClr val="FFFAEF"/>
                </a:solidFill>
                <a:latin typeface="Clear Sans"/>
                <a:ea typeface="Clear Sans"/>
                <a:cs typeface="Clear Sans"/>
                <a:sym typeface="Clear San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9779"/>
              <a:ext cx="20740121" cy="786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20"/>
                </a:lnSpc>
              </a:pPr>
              <a:r>
                <a:rPr lang="en-US" sz="4000" dirty="0" err="1" smtClean="0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Chuyên</a:t>
              </a:r>
              <a:r>
                <a:rPr lang="en-US" sz="4000" dirty="0" smtClean="0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</a:t>
              </a:r>
              <a:r>
                <a:rPr lang="en-US" sz="4000" dirty="0" err="1" smtClean="0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đề</a:t>
              </a:r>
              <a:r>
                <a:rPr lang="en-US" sz="4000" dirty="0" smtClean="0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</a:t>
              </a:r>
              <a:r>
                <a:rPr lang="en-US" sz="4000" dirty="0" err="1" smtClean="0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ứng</a:t>
              </a:r>
              <a:r>
                <a:rPr lang="en-US" sz="4000" dirty="0" smtClean="0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</a:t>
              </a:r>
              <a:r>
                <a:rPr lang="en-US" sz="4000" dirty="0" err="1" smtClean="0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dụng</a:t>
              </a:r>
              <a:r>
                <a:rPr lang="en-US" sz="4000" dirty="0" smtClean="0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1</a:t>
              </a:r>
              <a:endParaRPr lang="en-US" sz="4000" dirty="0">
                <a:solidFill>
                  <a:srgbClr val="FFFAEF"/>
                </a:solidFill>
                <a:latin typeface="Clear Sans"/>
                <a:ea typeface="Clear Sans"/>
                <a:cs typeface="Clear Sans"/>
                <a:sym typeface="Clear Sans"/>
              </a:endParaRP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l="64771" t="21970"/>
          <a:stretch>
            <a:fillRect/>
          </a:stretch>
        </p:blipFill>
        <p:spPr>
          <a:xfrm rot="5400000">
            <a:off x="2310738" y="4172522"/>
            <a:ext cx="3803740" cy="842521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028700" y="1028700"/>
            <a:ext cx="367402" cy="346352"/>
            <a:chOff x="0" y="0"/>
            <a:chExt cx="489869" cy="461803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489869" cy="0"/>
            </a:xfrm>
            <a:prstGeom prst="line">
              <a:avLst/>
            </a:prstGeom>
            <a:ln w="50800" cap="rnd">
              <a:solidFill>
                <a:srgbClr val="FFFAE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>
              <a:off x="0" y="205275"/>
              <a:ext cx="489869" cy="0"/>
            </a:xfrm>
            <a:prstGeom prst="line">
              <a:avLst/>
            </a:prstGeom>
            <a:ln w="50800" cap="rnd">
              <a:solidFill>
                <a:srgbClr val="FFFAE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>
              <a:off x="0" y="410931"/>
              <a:ext cx="489869" cy="0"/>
            </a:xfrm>
            <a:prstGeom prst="line">
              <a:avLst/>
            </a:prstGeom>
            <a:ln w="50800" cap="rnd">
              <a:solidFill>
                <a:srgbClr val="FFFAE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16356600" y="9076225"/>
            <a:ext cx="902700" cy="182075"/>
            <a:chOff x="0" y="0"/>
            <a:chExt cx="2128209" cy="429260"/>
          </a:xfrm>
        </p:grpSpPr>
        <p:sp>
          <p:nvSpPr>
            <p:cNvPr id="12" name="Freeform 12"/>
            <p:cNvSpPr/>
            <p:nvPr/>
          </p:nvSpPr>
          <p:spPr>
            <a:xfrm>
              <a:off x="0" y="-5080"/>
              <a:ext cx="2128209" cy="434340"/>
            </a:xfrm>
            <a:custGeom>
              <a:avLst/>
              <a:gdLst/>
              <a:ahLst/>
              <a:cxnLst/>
              <a:rect l="l" t="t" r="r" b="b"/>
              <a:pathLst>
                <a:path w="2128209" h="434340">
                  <a:moveTo>
                    <a:pt x="2110429" y="187960"/>
                  </a:moveTo>
                  <a:lnTo>
                    <a:pt x="1848809" y="11430"/>
                  </a:lnTo>
                  <a:cubicBezTo>
                    <a:pt x="1831029" y="0"/>
                    <a:pt x="1808169" y="3810"/>
                    <a:pt x="1795469" y="21590"/>
                  </a:cubicBezTo>
                  <a:cubicBezTo>
                    <a:pt x="1784039" y="39370"/>
                    <a:pt x="1787849" y="62230"/>
                    <a:pt x="1805629" y="74930"/>
                  </a:cubicBezTo>
                  <a:lnTo>
                    <a:pt x="196437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964379" y="257810"/>
                  </a:lnTo>
                  <a:lnTo>
                    <a:pt x="1805629" y="364490"/>
                  </a:lnTo>
                  <a:cubicBezTo>
                    <a:pt x="1787849" y="375920"/>
                    <a:pt x="1784039" y="400050"/>
                    <a:pt x="1795469" y="417830"/>
                  </a:cubicBezTo>
                  <a:cubicBezTo>
                    <a:pt x="1803089" y="429260"/>
                    <a:pt x="1814519" y="434340"/>
                    <a:pt x="1827219" y="434340"/>
                  </a:cubicBezTo>
                  <a:cubicBezTo>
                    <a:pt x="1834839" y="434340"/>
                    <a:pt x="1842459" y="431800"/>
                    <a:pt x="1848809" y="427990"/>
                  </a:cubicBezTo>
                  <a:lnTo>
                    <a:pt x="2111699" y="251460"/>
                  </a:lnTo>
                  <a:cubicBezTo>
                    <a:pt x="2121859" y="243840"/>
                    <a:pt x="2128209" y="232410"/>
                    <a:pt x="2128209" y="219710"/>
                  </a:cubicBezTo>
                  <a:cubicBezTo>
                    <a:pt x="2128209" y="207010"/>
                    <a:pt x="2121859" y="195580"/>
                    <a:pt x="2110429" y="187960"/>
                  </a:cubicBezTo>
                  <a:close/>
                </a:path>
              </a:pathLst>
            </a:custGeom>
            <a:solidFill>
              <a:srgbClr val="FFFAEF"/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7094170">
            <a:off x="14148180" y="-2590072"/>
            <a:ext cx="7036829" cy="723754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62989" t="67035"/>
          <a:stretch>
            <a:fillRect/>
          </a:stretch>
        </p:blipFill>
        <p:spPr>
          <a:xfrm>
            <a:off x="14955704" y="7197948"/>
            <a:ext cx="3468258" cy="308905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r="64034" b="46739"/>
          <a:stretch>
            <a:fillRect/>
          </a:stretch>
        </p:blipFill>
        <p:spPr>
          <a:xfrm rot="-5400000" flipH="1">
            <a:off x="443667" y="-1359442"/>
            <a:ext cx="4331879" cy="6415001"/>
          </a:xfrm>
          <a:prstGeom prst="rect">
            <a:avLst/>
          </a:prstGeom>
        </p:spPr>
      </p:pic>
      <p:grpSp>
        <p:nvGrpSpPr>
          <p:cNvPr id="12" name="Group 7"/>
          <p:cNvGrpSpPr/>
          <p:nvPr/>
        </p:nvGrpSpPr>
        <p:grpSpPr>
          <a:xfrm>
            <a:off x="11604532" y="4255947"/>
            <a:ext cx="3011333" cy="3317468"/>
            <a:chOff x="0" y="0"/>
            <a:chExt cx="960065" cy="847535"/>
          </a:xfrm>
        </p:grpSpPr>
        <p:sp>
          <p:nvSpPr>
            <p:cNvPr id="13" name="Freeform 8"/>
            <p:cNvSpPr/>
            <p:nvPr/>
          </p:nvSpPr>
          <p:spPr>
            <a:xfrm>
              <a:off x="0" y="0"/>
              <a:ext cx="960065" cy="847535"/>
            </a:xfrm>
            <a:custGeom>
              <a:avLst/>
              <a:gdLst/>
              <a:ahLst/>
              <a:cxnLst/>
              <a:rect l="l" t="t" r="r" b="b"/>
              <a:pathLst>
                <a:path w="960065" h="847535">
                  <a:moveTo>
                    <a:pt x="0" y="0"/>
                  </a:moveTo>
                  <a:lnTo>
                    <a:pt x="960065" y="0"/>
                  </a:lnTo>
                  <a:lnTo>
                    <a:pt x="960065" y="847535"/>
                  </a:lnTo>
                  <a:lnTo>
                    <a:pt x="0" y="847535"/>
                  </a:lnTo>
                  <a:close/>
                </a:path>
              </a:pathLst>
            </a:custGeom>
            <a:solidFill>
              <a:srgbClr val="FCC751"/>
            </a:solidFill>
          </p:spPr>
        </p:sp>
        <p:sp>
          <p:nvSpPr>
            <p:cNvPr id="14" name="TextBox 9"/>
            <p:cNvSpPr txBox="1"/>
            <p:nvPr/>
          </p:nvSpPr>
          <p:spPr>
            <a:xfrm>
              <a:off x="0" y="-66675"/>
              <a:ext cx="960065" cy="91421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0"/>
          <p:cNvGrpSpPr/>
          <p:nvPr/>
        </p:nvGrpSpPr>
        <p:grpSpPr>
          <a:xfrm>
            <a:off x="11367375" y="4235454"/>
            <a:ext cx="3011333" cy="3217985"/>
            <a:chOff x="0" y="0"/>
            <a:chExt cx="960065" cy="847535"/>
          </a:xfrm>
        </p:grpSpPr>
        <p:sp>
          <p:nvSpPr>
            <p:cNvPr id="16" name="Freeform 11"/>
            <p:cNvSpPr/>
            <p:nvPr/>
          </p:nvSpPr>
          <p:spPr>
            <a:xfrm>
              <a:off x="0" y="0"/>
              <a:ext cx="960065" cy="847535"/>
            </a:xfrm>
            <a:custGeom>
              <a:avLst/>
              <a:gdLst/>
              <a:ahLst/>
              <a:cxnLst/>
              <a:rect l="l" t="t" r="r" b="b"/>
              <a:pathLst>
                <a:path w="960065" h="847535">
                  <a:moveTo>
                    <a:pt x="0" y="0"/>
                  </a:moveTo>
                  <a:lnTo>
                    <a:pt x="960065" y="0"/>
                  </a:lnTo>
                  <a:lnTo>
                    <a:pt x="960065" y="847535"/>
                  </a:lnTo>
                  <a:lnTo>
                    <a:pt x="0" y="847535"/>
                  </a:lnTo>
                  <a:close/>
                </a:path>
              </a:pathLst>
            </a:custGeom>
            <a:solidFill>
              <a:srgbClr val="FDEF94"/>
            </a:solidFill>
          </p:spPr>
        </p:sp>
        <p:sp>
          <p:nvSpPr>
            <p:cNvPr id="17" name="TextBox 12"/>
            <p:cNvSpPr txBox="1"/>
            <p:nvPr/>
          </p:nvSpPr>
          <p:spPr>
            <a:xfrm>
              <a:off x="0" y="-66675"/>
              <a:ext cx="960065" cy="91421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u="sng" dirty="0" err="1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  <a:hlinkClick r:id="rId4" action="ppaction://hlinksldjump"/>
                </a:rPr>
                <a:t>Tài</a:t>
              </a:r>
              <a:r>
                <a:rPr lang="en-US" sz="3000" u="sng" dirty="0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  <a:hlinkClick r:id="rId4" action="ppaction://hlinksldjump"/>
                </a:rPr>
                <a:t> </a:t>
              </a:r>
              <a:r>
                <a:rPr lang="en-US" sz="3000" u="sng" dirty="0" err="1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  <a:hlinkClick r:id="rId4" action="ppaction://hlinksldjump"/>
                </a:rPr>
                <a:t>liệu</a:t>
              </a:r>
              <a:endParaRPr lang="en-US" sz="3000" u="sng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  <a:hlinkClick r:id="rId4" action="ppaction://hlinksldjump"/>
              </a:endParaRPr>
            </a:p>
          </p:txBody>
        </p:sp>
      </p:grpSp>
      <p:sp>
        <p:nvSpPr>
          <p:cNvPr id="18" name="Freeform 13"/>
          <p:cNvSpPr/>
          <p:nvPr/>
        </p:nvSpPr>
        <p:spPr>
          <a:xfrm>
            <a:off x="12014954" y="3854890"/>
            <a:ext cx="1910613" cy="761127"/>
          </a:xfrm>
          <a:custGeom>
            <a:avLst/>
            <a:gdLst/>
            <a:ahLst/>
            <a:cxnLst/>
            <a:rect l="l" t="t" r="r" b="b"/>
            <a:pathLst>
              <a:path w="2312816" h="761127">
                <a:moveTo>
                  <a:pt x="0" y="0"/>
                </a:moveTo>
                <a:lnTo>
                  <a:pt x="2312816" y="0"/>
                </a:lnTo>
                <a:lnTo>
                  <a:pt x="2312816" y="761127"/>
                </a:lnTo>
                <a:lnTo>
                  <a:pt x="0" y="7611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4"/>
          <p:cNvSpPr txBox="1"/>
          <p:nvPr/>
        </p:nvSpPr>
        <p:spPr>
          <a:xfrm>
            <a:off x="5467779" y="1328143"/>
            <a:ext cx="7352441" cy="165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439"/>
              </a:lnSpc>
              <a:spcBef>
                <a:spcPct val="0"/>
              </a:spcBef>
            </a:pPr>
            <a:r>
              <a:rPr lang="en-US" sz="9599" b="1" u="none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Mục lục</a:t>
            </a:r>
          </a:p>
        </p:txBody>
      </p:sp>
      <p:grpSp>
        <p:nvGrpSpPr>
          <p:cNvPr id="20" name="Group 15"/>
          <p:cNvGrpSpPr/>
          <p:nvPr/>
        </p:nvGrpSpPr>
        <p:grpSpPr>
          <a:xfrm>
            <a:off x="3794804" y="4486244"/>
            <a:ext cx="3200622" cy="3217985"/>
            <a:chOff x="0" y="0"/>
            <a:chExt cx="960065" cy="847535"/>
          </a:xfrm>
        </p:grpSpPr>
        <p:sp>
          <p:nvSpPr>
            <p:cNvPr id="21" name="Freeform 16"/>
            <p:cNvSpPr/>
            <p:nvPr/>
          </p:nvSpPr>
          <p:spPr>
            <a:xfrm>
              <a:off x="0" y="0"/>
              <a:ext cx="960065" cy="847535"/>
            </a:xfrm>
            <a:custGeom>
              <a:avLst/>
              <a:gdLst/>
              <a:ahLst/>
              <a:cxnLst/>
              <a:rect l="l" t="t" r="r" b="b"/>
              <a:pathLst>
                <a:path w="960065" h="847535">
                  <a:moveTo>
                    <a:pt x="0" y="0"/>
                  </a:moveTo>
                  <a:lnTo>
                    <a:pt x="960065" y="0"/>
                  </a:lnTo>
                  <a:lnTo>
                    <a:pt x="960065" y="847535"/>
                  </a:lnTo>
                  <a:lnTo>
                    <a:pt x="0" y="847535"/>
                  </a:lnTo>
                  <a:close/>
                </a:path>
              </a:pathLst>
            </a:custGeom>
            <a:solidFill>
              <a:srgbClr val="FCC751"/>
            </a:solidFill>
          </p:spPr>
        </p:sp>
        <p:sp>
          <p:nvSpPr>
            <p:cNvPr id="22" name="TextBox 17"/>
            <p:cNvSpPr txBox="1"/>
            <p:nvPr/>
          </p:nvSpPr>
          <p:spPr>
            <a:xfrm>
              <a:off x="0" y="-66675"/>
              <a:ext cx="960065" cy="91421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18"/>
          <p:cNvGrpSpPr/>
          <p:nvPr/>
        </p:nvGrpSpPr>
        <p:grpSpPr>
          <a:xfrm>
            <a:off x="3686682" y="4113111"/>
            <a:ext cx="3200622" cy="3471142"/>
            <a:chOff x="0" y="-66675"/>
            <a:chExt cx="960065" cy="914210"/>
          </a:xfrm>
        </p:grpSpPr>
        <p:sp>
          <p:nvSpPr>
            <p:cNvPr id="24" name="Freeform 19"/>
            <p:cNvSpPr/>
            <p:nvPr/>
          </p:nvSpPr>
          <p:spPr>
            <a:xfrm>
              <a:off x="0" y="0"/>
              <a:ext cx="960065" cy="847535"/>
            </a:xfrm>
            <a:custGeom>
              <a:avLst/>
              <a:gdLst/>
              <a:ahLst/>
              <a:cxnLst/>
              <a:rect l="l" t="t" r="r" b="b"/>
              <a:pathLst>
                <a:path w="960065" h="847535">
                  <a:moveTo>
                    <a:pt x="0" y="0"/>
                  </a:moveTo>
                  <a:lnTo>
                    <a:pt x="960065" y="0"/>
                  </a:lnTo>
                  <a:lnTo>
                    <a:pt x="960065" y="847535"/>
                  </a:lnTo>
                  <a:lnTo>
                    <a:pt x="0" y="847535"/>
                  </a:lnTo>
                  <a:close/>
                </a:path>
              </a:pathLst>
            </a:custGeom>
            <a:solidFill>
              <a:srgbClr val="FDEF94"/>
            </a:solidFill>
          </p:spPr>
        </p:sp>
        <p:sp>
          <p:nvSpPr>
            <p:cNvPr id="25" name="TextBox 20"/>
            <p:cNvSpPr txBox="1"/>
            <p:nvPr/>
          </p:nvSpPr>
          <p:spPr>
            <a:xfrm>
              <a:off x="0" y="-66675"/>
              <a:ext cx="960065" cy="91421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u="sng" dirty="0" err="1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  <a:hlinkClick r:id="rId7" action="ppaction://hlinksldjump"/>
                </a:rPr>
                <a:t>Thiết</a:t>
              </a:r>
              <a:r>
                <a:rPr lang="en-US" sz="3000" u="sng" dirty="0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  <a:hlinkClick r:id="rId7" action="ppaction://hlinksldjump"/>
                </a:rPr>
                <a:t> </a:t>
              </a:r>
              <a:r>
                <a:rPr lang="en-US" sz="3000" dirty="0" err="1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  <a:hlinkClick r:id="rId7" action="ppaction://hlinksldjump"/>
                </a:rPr>
                <a:t>kế</a:t>
              </a:r>
              <a:endParaRPr lang="en-US" sz="30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  <a:hlinkClick r:id="rId7" action="ppaction://hlinksldjump"/>
              </a:endParaRPr>
            </a:p>
          </p:txBody>
        </p:sp>
      </p:grpSp>
      <p:sp>
        <p:nvSpPr>
          <p:cNvPr id="26" name="Freeform 21"/>
          <p:cNvSpPr/>
          <p:nvPr/>
        </p:nvSpPr>
        <p:spPr>
          <a:xfrm>
            <a:off x="5605318" y="3826726"/>
            <a:ext cx="1249786" cy="1220246"/>
          </a:xfrm>
          <a:custGeom>
            <a:avLst/>
            <a:gdLst/>
            <a:ahLst/>
            <a:cxnLst/>
            <a:rect l="l" t="t" r="r" b="b"/>
            <a:pathLst>
              <a:path w="1249786" h="1220246">
                <a:moveTo>
                  <a:pt x="0" y="0"/>
                </a:moveTo>
                <a:lnTo>
                  <a:pt x="1249786" y="0"/>
                </a:lnTo>
                <a:lnTo>
                  <a:pt x="1249786" y="1220246"/>
                </a:lnTo>
                <a:lnTo>
                  <a:pt x="0" y="12202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22"/>
          <p:cNvGrpSpPr/>
          <p:nvPr/>
        </p:nvGrpSpPr>
        <p:grpSpPr>
          <a:xfrm>
            <a:off x="15036357" y="4233087"/>
            <a:ext cx="3179229" cy="3217985"/>
            <a:chOff x="0" y="0"/>
            <a:chExt cx="960065" cy="847535"/>
          </a:xfrm>
        </p:grpSpPr>
        <p:sp>
          <p:nvSpPr>
            <p:cNvPr id="28" name="Freeform 23"/>
            <p:cNvSpPr/>
            <p:nvPr/>
          </p:nvSpPr>
          <p:spPr>
            <a:xfrm>
              <a:off x="0" y="0"/>
              <a:ext cx="960065" cy="847535"/>
            </a:xfrm>
            <a:custGeom>
              <a:avLst/>
              <a:gdLst/>
              <a:ahLst/>
              <a:cxnLst/>
              <a:rect l="l" t="t" r="r" b="b"/>
              <a:pathLst>
                <a:path w="960065" h="847535">
                  <a:moveTo>
                    <a:pt x="0" y="0"/>
                  </a:moveTo>
                  <a:lnTo>
                    <a:pt x="960065" y="0"/>
                  </a:lnTo>
                  <a:lnTo>
                    <a:pt x="960065" y="847535"/>
                  </a:lnTo>
                  <a:lnTo>
                    <a:pt x="0" y="847535"/>
                  </a:lnTo>
                  <a:close/>
                </a:path>
              </a:pathLst>
            </a:custGeom>
            <a:solidFill>
              <a:srgbClr val="FCC751"/>
            </a:solidFill>
          </p:spPr>
        </p:sp>
        <p:sp>
          <p:nvSpPr>
            <p:cNvPr id="29" name="TextBox 24"/>
            <p:cNvSpPr txBox="1"/>
            <p:nvPr/>
          </p:nvSpPr>
          <p:spPr>
            <a:xfrm>
              <a:off x="0" y="-66675"/>
              <a:ext cx="960065" cy="91421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25"/>
          <p:cNvGrpSpPr/>
          <p:nvPr/>
        </p:nvGrpSpPr>
        <p:grpSpPr>
          <a:xfrm>
            <a:off x="14928235" y="4113111"/>
            <a:ext cx="3179229" cy="3217985"/>
            <a:chOff x="0" y="0"/>
            <a:chExt cx="960065" cy="847535"/>
          </a:xfrm>
        </p:grpSpPr>
        <p:sp>
          <p:nvSpPr>
            <p:cNvPr id="31" name="Freeform 26"/>
            <p:cNvSpPr/>
            <p:nvPr/>
          </p:nvSpPr>
          <p:spPr>
            <a:xfrm>
              <a:off x="0" y="0"/>
              <a:ext cx="960065" cy="847535"/>
            </a:xfrm>
            <a:custGeom>
              <a:avLst/>
              <a:gdLst/>
              <a:ahLst/>
              <a:cxnLst/>
              <a:rect l="l" t="t" r="r" b="b"/>
              <a:pathLst>
                <a:path w="960065" h="847535">
                  <a:moveTo>
                    <a:pt x="0" y="0"/>
                  </a:moveTo>
                  <a:lnTo>
                    <a:pt x="960065" y="0"/>
                  </a:lnTo>
                  <a:lnTo>
                    <a:pt x="960065" y="847535"/>
                  </a:lnTo>
                  <a:lnTo>
                    <a:pt x="0" y="847535"/>
                  </a:lnTo>
                  <a:close/>
                </a:path>
              </a:pathLst>
            </a:custGeom>
            <a:solidFill>
              <a:srgbClr val="FDEF94"/>
            </a:solidFill>
          </p:spPr>
        </p:sp>
        <p:sp>
          <p:nvSpPr>
            <p:cNvPr id="32" name="TextBox 27"/>
            <p:cNvSpPr txBox="1"/>
            <p:nvPr/>
          </p:nvSpPr>
          <p:spPr>
            <a:xfrm>
              <a:off x="0" y="-66675"/>
              <a:ext cx="960065" cy="91421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u="sng" dirty="0" err="1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  <a:hlinkClick r:id="rId10" action="ppaction://hlinksldjump"/>
                </a:rPr>
                <a:t>Cấu</a:t>
              </a:r>
              <a:r>
                <a:rPr lang="en-US" sz="3000" u="sng" dirty="0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  <a:hlinkClick r:id="rId10" action="ppaction://hlinksldjump"/>
                </a:rPr>
                <a:t> </a:t>
              </a:r>
              <a:r>
                <a:rPr lang="en-US" sz="3000" u="sng" dirty="0" err="1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  <a:hlinkClick r:id="rId10" action="ppaction://hlinksldjump"/>
                </a:rPr>
                <a:t>hình</a:t>
              </a:r>
              <a:endParaRPr lang="en-US" sz="3000" u="sng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  <a:hlinkClick r:id="rId10" action="ppaction://hlinksldjump"/>
              </a:endParaRPr>
            </a:p>
          </p:txBody>
        </p:sp>
      </p:grpSp>
      <p:sp>
        <p:nvSpPr>
          <p:cNvPr id="33" name="Freeform 28"/>
          <p:cNvSpPr/>
          <p:nvPr/>
        </p:nvSpPr>
        <p:spPr>
          <a:xfrm>
            <a:off x="14824241" y="3898869"/>
            <a:ext cx="1249786" cy="1202067"/>
          </a:xfrm>
          <a:custGeom>
            <a:avLst/>
            <a:gdLst/>
            <a:ahLst/>
            <a:cxnLst/>
            <a:rect l="l" t="t" r="r" b="b"/>
            <a:pathLst>
              <a:path w="1249786" h="1202067">
                <a:moveTo>
                  <a:pt x="0" y="0"/>
                </a:moveTo>
                <a:lnTo>
                  <a:pt x="1249786" y="0"/>
                </a:lnTo>
                <a:lnTo>
                  <a:pt x="1249786" y="1202067"/>
                </a:lnTo>
                <a:lnTo>
                  <a:pt x="0" y="120206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29"/>
          <p:cNvSpPr/>
          <p:nvPr/>
        </p:nvSpPr>
        <p:spPr>
          <a:xfrm>
            <a:off x="10996469" y="788619"/>
            <a:ext cx="889887" cy="878561"/>
          </a:xfrm>
          <a:custGeom>
            <a:avLst/>
            <a:gdLst/>
            <a:ahLst/>
            <a:cxnLst/>
            <a:rect l="l" t="t" r="r" b="b"/>
            <a:pathLst>
              <a:path w="889887" h="878561">
                <a:moveTo>
                  <a:pt x="0" y="0"/>
                </a:moveTo>
                <a:lnTo>
                  <a:pt x="889887" y="0"/>
                </a:lnTo>
                <a:lnTo>
                  <a:pt x="889887" y="878561"/>
                </a:lnTo>
                <a:lnTo>
                  <a:pt x="0" y="87856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0"/>
          <p:cNvSpPr/>
          <p:nvPr/>
        </p:nvSpPr>
        <p:spPr>
          <a:xfrm rot="11671191">
            <a:off x="4717729" y="405765"/>
            <a:ext cx="2747636" cy="2522830"/>
          </a:xfrm>
          <a:custGeom>
            <a:avLst/>
            <a:gdLst/>
            <a:ahLst/>
            <a:cxnLst/>
            <a:rect l="l" t="t" r="r" b="b"/>
            <a:pathLst>
              <a:path w="2747636" h="2522830">
                <a:moveTo>
                  <a:pt x="0" y="0"/>
                </a:moveTo>
                <a:lnTo>
                  <a:pt x="2747637" y="0"/>
                </a:lnTo>
                <a:lnTo>
                  <a:pt x="2747637" y="2522830"/>
                </a:lnTo>
                <a:lnTo>
                  <a:pt x="0" y="252283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1"/>
          <p:cNvSpPr/>
          <p:nvPr/>
        </p:nvSpPr>
        <p:spPr>
          <a:xfrm rot="21017643">
            <a:off x="8858378" y="2619266"/>
            <a:ext cx="3540780" cy="721032"/>
          </a:xfrm>
          <a:custGeom>
            <a:avLst/>
            <a:gdLst/>
            <a:ahLst/>
            <a:cxnLst/>
            <a:rect l="l" t="t" r="r" b="b"/>
            <a:pathLst>
              <a:path w="3540780" h="721032">
                <a:moveTo>
                  <a:pt x="0" y="0"/>
                </a:moveTo>
                <a:lnTo>
                  <a:pt x="3540780" y="0"/>
                </a:lnTo>
                <a:lnTo>
                  <a:pt x="3540780" y="721032"/>
                </a:lnTo>
                <a:lnTo>
                  <a:pt x="0" y="72103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grpSp>
        <p:nvGrpSpPr>
          <p:cNvPr id="37" name="Group 32"/>
          <p:cNvGrpSpPr/>
          <p:nvPr/>
        </p:nvGrpSpPr>
        <p:grpSpPr>
          <a:xfrm>
            <a:off x="371252" y="4466095"/>
            <a:ext cx="2905163" cy="3217985"/>
            <a:chOff x="0" y="0"/>
            <a:chExt cx="960065" cy="847535"/>
          </a:xfrm>
        </p:grpSpPr>
        <p:sp>
          <p:nvSpPr>
            <p:cNvPr id="38" name="Freeform 33"/>
            <p:cNvSpPr/>
            <p:nvPr/>
          </p:nvSpPr>
          <p:spPr>
            <a:xfrm>
              <a:off x="0" y="0"/>
              <a:ext cx="960065" cy="847535"/>
            </a:xfrm>
            <a:custGeom>
              <a:avLst/>
              <a:gdLst/>
              <a:ahLst/>
              <a:cxnLst/>
              <a:rect l="l" t="t" r="r" b="b"/>
              <a:pathLst>
                <a:path w="960065" h="847535">
                  <a:moveTo>
                    <a:pt x="0" y="0"/>
                  </a:moveTo>
                  <a:lnTo>
                    <a:pt x="960065" y="0"/>
                  </a:lnTo>
                  <a:lnTo>
                    <a:pt x="960065" y="847535"/>
                  </a:lnTo>
                  <a:lnTo>
                    <a:pt x="0" y="847535"/>
                  </a:lnTo>
                  <a:close/>
                </a:path>
              </a:pathLst>
            </a:custGeom>
            <a:solidFill>
              <a:srgbClr val="FCC751"/>
            </a:solidFill>
          </p:spPr>
        </p:sp>
        <p:sp>
          <p:nvSpPr>
            <p:cNvPr id="39" name="TextBox 34"/>
            <p:cNvSpPr txBox="1"/>
            <p:nvPr/>
          </p:nvSpPr>
          <p:spPr>
            <a:xfrm>
              <a:off x="0" y="-66675"/>
              <a:ext cx="960065" cy="91421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0" name="Group 35"/>
          <p:cNvGrpSpPr/>
          <p:nvPr/>
        </p:nvGrpSpPr>
        <p:grpSpPr>
          <a:xfrm>
            <a:off x="234683" y="4521027"/>
            <a:ext cx="2905164" cy="3217985"/>
            <a:chOff x="0" y="0"/>
            <a:chExt cx="960065" cy="847535"/>
          </a:xfrm>
        </p:grpSpPr>
        <p:sp>
          <p:nvSpPr>
            <p:cNvPr id="41" name="Freeform 36"/>
            <p:cNvSpPr/>
            <p:nvPr/>
          </p:nvSpPr>
          <p:spPr>
            <a:xfrm>
              <a:off x="0" y="0"/>
              <a:ext cx="960065" cy="847535"/>
            </a:xfrm>
            <a:custGeom>
              <a:avLst/>
              <a:gdLst/>
              <a:ahLst/>
              <a:cxnLst/>
              <a:rect l="l" t="t" r="r" b="b"/>
              <a:pathLst>
                <a:path w="960065" h="847535">
                  <a:moveTo>
                    <a:pt x="0" y="0"/>
                  </a:moveTo>
                  <a:lnTo>
                    <a:pt x="960065" y="0"/>
                  </a:lnTo>
                  <a:lnTo>
                    <a:pt x="960065" y="847535"/>
                  </a:lnTo>
                  <a:lnTo>
                    <a:pt x="0" y="847535"/>
                  </a:lnTo>
                  <a:close/>
                </a:path>
              </a:pathLst>
            </a:custGeom>
            <a:solidFill>
              <a:srgbClr val="FDEF94"/>
            </a:solidFill>
          </p:spPr>
        </p:sp>
        <p:sp>
          <p:nvSpPr>
            <p:cNvPr id="42" name="TextBox 37"/>
            <p:cNvSpPr txBox="1"/>
            <p:nvPr/>
          </p:nvSpPr>
          <p:spPr>
            <a:xfrm>
              <a:off x="0" y="-66675"/>
              <a:ext cx="960065" cy="91421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u="sng" dirty="0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  <a:hlinkClick r:id="rId10" action="ppaction://hlinksldjump"/>
                </a:rPr>
                <a:t>Giới thiệu</a:t>
              </a:r>
              <a:endParaRPr lang="en-US" sz="3000" u="sng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  <a:hlinkClick r:id="rId10" action="ppaction://hlinksldjump"/>
              </a:endParaRPr>
            </a:p>
          </p:txBody>
        </p:sp>
      </p:grpSp>
      <p:sp>
        <p:nvSpPr>
          <p:cNvPr id="43" name="Freeform 38"/>
          <p:cNvSpPr/>
          <p:nvPr/>
        </p:nvSpPr>
        <p:spPr>
          <a:xfrm>
            <a:off x="2340876" y="3915991"/>
            <a:ext cx="878348" cy="1110555"/>
          </a:xfrm>
          <a:custGeom>
            <a:avLst/>
            <a:gdLst/>
            <a:ahLst/>
            <a:cxnLst/>
            <a:rect l="l" t="t" r="r" b="b"/>
            <a:pathLst>
              <a:path w="878348" h="1110555">
                <a:moveTo>
                  <a:pt x="0" y="0"/>
                </a:moveTo>
                <a:lnTo>
                  <a:pt x="878349" y="0"/>
                </a:lnTo>
                <a:lnTo>
                  <a:pt x="878349" y="1110555"/>
                </a:lnTo>
                <a:lnTo>
                  <a:pt x="0" y="111055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grpSp>
        <p:nvGrpSpPr>
          <p:cNvPr id="44" name="Group 7"/>
          <p:cNvGrpSpPr/>
          <p:nvPr/>
        </p:nvGrpSpPr>
        <p:grpSpPr>
          <a:xfrm>
            <a:off x="7564940" y="4370834"/>
            <a:ext cx="3338820" cy="3217985"/>
            <a:chOff x="0" y="0"/>
            <a:chExt cx="960065" cy="847535"/>
          </a:xfrm>
        </p:grpSpPr>
        <p:sp>
          <p:nvSpPr>
            <p:cNvPr id="45" name="Freeform 8"/>
            <p:cNvSpPr/>
            <p:nvPr/>
          </p:nvSpPr>
          <p:spPr>
            <a:xfrm>
              <a:off x="0" y="0"/>
              <a:ext cx="960065" cy="847535"/>
            </a:xfrm>
            <a:custGeom>
              <a:avLst/>
              <a:gdLst/>
              <a:ahLst/>
              <a:cxnLst/>
              <a:rect l="l" t="t" r="r" b="b"/>
              <a:pathLst>
                <a:path w="960065" h="847535">
                  <a:moveTo>
                    <a:pt x="0" y="0"/>
                  </a:moveTo>
                  <a:lnTo>
                    <a:pt x="960065" y="0"/>
                  </a:lnTo>
                  <a:lnTo>
                    <a:pt x="960065" y="847535"/>
                  </a:lnTo>
                  <a:lnTo>
                    <a:pt x="0" y="847535"/>
                  </a:lnTo>
                  <a:close/>
                </a:path>
              </a:pathLst>
            </a:custGeom>
            <a:solidFill>
              <a:srgbClr val="FCC751"/>
            </a:solidFill>
          </p:spPr>
        </p:sp>
        <p:sp>
          <p:nvSpPr>
            <p:cNvPr id="46" name="TextBox 9"/>
            <p:cNvSpPr txBox="1"/>
            <p:nvPr/>
          </p:nvSpPr>
          <p:spPr>
            <a:xfrm>
              <a:off x="0" y="-66675"/>
              <a:ext cx="960065" cy="91421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7" name="Group 10"/>
          <p:cNvGrpSpPr/>
          <p:nvPr/>
        </p:nvGrpSpPr>
        <p:grpSpPr>
          <a:xfrm>
            <a:off x="7456819" y="4250858"/>
            <a:ext cx="3338820" cy="3217985"/>
            <a:chOff x="0" y="0"/>
            <a:chExt cx="960065" cy="847535"/>
          </a:xfrm>
        </p:grpSpPr>
        <p:sp>
          <p:nvSpPr>
            <p:cNvPr id="48" name="Freeform 11"/>
            <p:cNvSpPr/>
            <p:nvPr/>
          </p:nvSpPr>
          <p:spPr>
            <a:xfrm>
              <a:off x="0" y="0"/>
              <a:ext cx="960065" cy="847535"/>
            </a:xfrm>
            <a:custGeom>
              <a:avLst/>
              <a:gdLst/>
              <a:ahLst/>
              <a:cxnLst/>
              <a:rect l="l" t="t" r="r" b="b"/>
              <a:pathLst>
                <a:path w="960065" h="847535">
                  <a:moveTo>
                    <a:pt x="0" y="0"/>
                  </a:moveTo>
                  <a:lnTo>
                    <a:pt x="960065" y="0"/>
                  </a:lnTo>
                  <a:lnTo>
                    <a:pt x="960065" y="847535"/>
                  </a:lnTo>
                  <a:lnTo>
                    <a:pt x="0" y="847535"/>
                  </a:lnTo>
                  <a:close/>
                </a:path>
              </a:pathLst>
            </a:custGeom>
            <a:solidFill>
              <a:srgbClr val="FDEF94"/>
            </a:solidFill>
          </p:spPr>
        </p:sp>
        <p:sp>
          <p:nvSpPr>
            <p:cNvPr id="49" name="TextBox 12"/>
            <p:cNvSpPr txBox="1"/>
            <p:nvPr/>
          </p:nvSpPr>
          <p:spPr>
            <a:xfrm>
              <a:off x="0" y="-66675"/>
              <a:ext cx="960065" cy="91421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u="sng" dirty="0" err="1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  <a:hlinkClick r:id="rId4" action="ppaction://hlinksldjump"/>
                </a:rPr>
                <a:t>Cơ</a:t>
              </a:r>
              <a:r>
                <a:rPr lang="en-US" sz="3000" u="sng" dirty="0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  <a:hlinkClick r:id="rId4" action="ppaction://hlinksldjump"/>
                </a:rPr>
                <a:t> </a:t>
              </a:r>
              <a:r>
                <a:rPr lang="en-US" sz="3000" u="sng" dirty="0" err="1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  <a:hlinkClick r:id="rId4" action="ppaction://hlinksldjump"/>
                </a:rPr>
                <a:t>sở</a:t>
              </a:r>
              <a:r>
                <a:rPr lang="en-US" sz="3000" u="sng" dirty="0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  <a:hlinkClick r:id="rId4" action="ppaction://hlinksldjump"/>
                </a:rPr>
                <a:t> </a:t>
              </a:r>
              <a:r>
                <a:rPr lang="en-US" sz="3000" u="sng" dirty="0" err="1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  <a:hlinkClick r:id="rId4" action="ppaction://hlinksldjump"/>
                </a:rPr>
                <a:t>dữ</a:t>
              </a:r>
              <a:r>
                <a:rPr lang="en-US" sz="3000" u="sng" dirty="0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  <a:hlinkClick r:id="rId4" action="ppaction://hlinksldjump"/>
                </a:rPr>
                <a:t> </a:t>
              </a:r>
              <a:r>
                <a:rPr lang="en-US" sz="3000" u="sng" dirty="0" err="1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  <a:hlinkClick r:id="rId4" action="ppaction://hlinksldjump"/>
                </a:rPr>
                <a:t>liệu</a:t>
              </a:r>
              <a:endParaRPr lang="en-US" sz="3000" u="sng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  <a:hlinkClick r:id="rId4" action="ppaction://hlinksldjump"/>
              </a:endParaRPr>
            </a:p>
          </p:txBody>
        </p:sp>
      </p:grpSp>
      <p:sp>
        <p:nvSpPr>
          <p:cNvPr id="50" name="Freeform 13"/>
          <p:cNvSpPr/>
          <p:nvPr/>
        </p:nvSpPr>
        <p:spPr>
          <a:xfrm>
            <a:off x="8274740" y="3870294"/>
            <a:ext cx="2118396" cy="761127"/>
          </a:xfrm>
          <a:custGeom>
            <a:avLst/>
            <a:gdLst/>
            <a:ahLst/>
            <a:cxnLst/>
            <a:rect l="l" t="t" r="r" b="b"/>
            <a:pathLst>
              <a:path w="2312816" h="761127">
                <a:moveTo>
                  <a:pt x="0" y="0"/>
                </a:moveTo>
                <a:lnTo>
                  <a:pt x="2312816" y="0"/>
                </a:lnTo>
                <a:lnTo>
                  <a:pt x="2312816" y="761127"/>
                </a:lnTo>
                <a:lnTo>
                  <a:pt x="0" y="76112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9781681">
            <a:off x="3731734" y="4683918"/>
            <a:ext cx="9133702" cy="861751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20333" y="4439141"/>
            <a:ext cx="6436125" cy="1104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dirty="0" smtClean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Giới thiệu</a:t>
            </a:r>
            <a:endParaRPr lang="en-US" sz="7200" dirty="0">
              <a:solidFill>
                <a:srgbClr val="000000"/>
              </a:solidFill>
              <a:latin typeface="Baloo"/>
              <a:ea typeface="Baloo"/>
              <a:cs typeface="Baloo"/>
              <a:sym typeface="Baloo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7872380" y="1555751"/>
            <a:ext cx="9524987" cy="2330988"/>
            <a:chOff x="0" y="0"/>
            <a:chExt cx="12699982" cy="3107984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2699982" cy="3107984"/>
              <a:chOff x="0" y="0"/>
              <a:chExt cx="4512977" cy="110443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4512977" cy="1104432"/>
              </a:xfrm>
              <a:custGeom>
                <a:avLst/>
                <a:gdLst/>
                <a:ahLst/>
                <a:cxnLst/>
                <a:rect l="l" t="t" r="r" b="b"/>
                <a:pathLst>
                  <a:path w="4512977" h="1104432">
                    <a:moveTo>
                      <a:pt x="4388517" y="1104432"/>
                    </a:moveTo>
                    <a:lnTo>
                      <a:pt x="124460" y="1104432"/>
                    </a:lnTo>
                    <a:cubicBezTo>
                      <a:pt x="55880" y="1104432"/>
                      <a:pt x="0" y="1048552"/>
                      <a:pt x="0" y="97997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388517" y="0"/>
                    </a:lnTo>
                    <a:cubicBezTo>
                      <a:pt x="4457097" y="0"/>
                      <a:pt x="4512977" y="55880"/>
                      <a:pt x="4512977" y="124460"/>
                    </a:cubicBezTo>
                    <a:lnTo>
                      <a:pt x="4512977" y="979972"/>
                    </a:lnTo>
                    <a:cubicBezTo>
                      <a:pt x="4512977" y="1048552"/>
                      <a:pt x="4457097" y="1104432"/>
                      <a:pt x="4388517" y="1104432"/>
                    </a:cubicBezTo>
                    <a:close/>
                  </a:path>
                </a:pathLst>
              </a:custGeom>
              <a:solidFill>
                <a:srgbClr val="D8A1A6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821229" y="259399"/>
              <a:ext cx="10820399" cy="8036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 dirty="0" err="1" smtClean="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Khái</a:t>
              </a:r>
              <a:r>
                <a:rPr lang="en-US" sz="3600" dirty="0" smtClean="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 </a:t>
              </a:r>
              <a:r>
                <a:rPr lang="en-US" sz="3600" dirty="0" err="1" smtClean="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niệm</a:t>
              </a:r>
              <a:r>
                <a:rPr lang="en-US" sz="3600" dirty="0" smtClean="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 </a:t>
              </a:r>
              <a:r>
                <a:rPr lang="en-US" sz="3600" dirty="0" err="1" smtClean="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chung</a:t>
              </a:r>
              <a:endParaRPr lang="en-US" sz="3600" dirty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821229" y="1348716"/>
              <a:ext cx="11057523" cy="448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95"/>
                </a:lnSpc>
              </a:pPr>
              <a:endParaRPr lang="en-US" sz="2150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72380" y="4262651"/>
            <a:ext cx="9524987" cy="2161812"/>
            <a:chOff x="0" y="0"/>
            <a:chExt cx="12699982" cy="2741633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2699982" cy="2741633"/>
              <a:chOff x="0" y="0"/>
              <a:chExt cx="4512977" cy="97424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4512977" cy="974248"/>
              </a:xfrm>
              <a:custGeom>
                <a:avLst/>
                <a:gdLst/>
                <a:ahLst/>
                <a:cxnLst/>
                <a:rect l="l" t="t" r="r" b="b"/>
                <a:pathLst>
                  <a:path w="4512977" h="974248">
                    <a:moveTo>
                      <a:pt x="4388517" y="974248"/>
                    </a:moveTo>
                    <a:lnTo>
                      <a:pt x="124460" y="974248"/>
                    </a:lnTo>
                    <a:cubicBezTo>
                      <a:pt x="55880" y="974248"/>
                      <a:pt x="0" y="918368"/>
                      <a:pt x="0" y="84978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388517" y="0"/>
                    </a:lnTo>
                    <a:cubicBezTo>
                      <a:pt x="4457097" y="0"/>
                      <a:pt x="4512977" y="55880"/>
                      <a:pt x="4512977" y="124460"/>
                    </a:cubicBezTo>
                    <a:lnTo>
                      <a:pt x="4512977" y="849788"/>
                    </a:lnTo>
                    <a:cubicBezTo>
                      <a:pt x="4512977" y="918368"/>
                      <a:pt x="4457097" y="974248"/>
                      <a:pt x="4388517" y="974248"/>
                    </a:cubicBezTo>
                    <a:close/>
                  </a:path>
                </a:pathLst>
              </a:custGeom>
              <a:solidFill>
                <a:srgbClr val="D8A1A6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821229" y="253929"/>
              <a:ext cx="10820399" cy="8036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 dirty="0" err="1" smtClean="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Mục</a:t>
              </a:r>
              <a:r>
                <a:rPr lang="en-US" sz="3600" dirty="0" smtClean="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 </a:t>
              </a:r>
              <a:r>
                <a:rPr lang="en-US" sz="3600" dirty="0" err="1" smtClean="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tiêu</a:t>
              </a:r>
              <a:endParaRPr lang="en-US" sz="3600" dirty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593341" y="1117197"/>
              <a:ext cx="11285411" cy="10929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giúp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khách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sạn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quản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lý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hiệu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quả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các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thông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tin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liên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quan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đến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khách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hàng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đặt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phòng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dịch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vụ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nhân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viên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và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tài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chính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872380" y="6701664"/>
            <a:ext cx="9524987" cy="3242436"/>
            <a:chOff x="0" y="0"/>
            <a:chExt cx="12699982" cy="3722818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12699982" cy="3722818"/>
              <a:chOff x="0" y="0"/>
              <a:chExt cx="4512977" cy="132291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512977" cy="1322915"/>
              </a:xfrm>
              <a:custGeom>
                <a:avLst/>
                <a:gdLst/>
                <a:ahLst/>
                <a:cxnLst/>
                <a:rect l="l" t="t" r="r" b="b"/>
                <a:pathLst>
                  <a:path w="4512977" h="974248">
                    <a:moveTo>
                      <a:pt x="4388517" y="974248"/>
                    </a:moveTo>
                    <a:lnTo>
                      <a:pt x="124460" y="974248"/>
                    </a:lnTo>
                    <a:cubicBezTo>
                      <a:pt x="55880" y="974248"/>
                      <a:pt x="0" y="918368"/>
                      <a:pt x="0" y="84978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388517" y="0"/>
                    </a:lnTo>
                    <a:cubicBezTo>
                      <a:pt x="4457097" y="0"/>
                      <a:pt x="4512977" y="55880"/>
                      <a:pt x="4512977" y="124460"/>
                    </a:cubicBezTo>
                    <a:lnTo>
                      <a:pt x="4512977" y="849788"/>
                    </a:lnTo>
                    <a:cubicBezTo>
                      <a:pt x="4512977" y="918368"/>
                      <a:pt x="4457097" y="974248"/>
                      <a:pt x="4388517" y="974248"/>
                    </a:cubicBezTo>
                    <a:close/>
                  </a:path>
                </a:pathLst>
              </a:custGeom>
              <a:solidFill>
                <a:srgbClr val="D8A1A6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830465" y="294651"/>
              <a:ext cx="10820399" cy="8036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 dirty="0" err="1" smtClean="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Tác</a:t>
              </a:r>
              <a:r>
                <a:rPr lang="en-US" sz="3600" dirty="0" smtClean="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 </a:t>
              </a:r>
              <a:r>
                <a:rPr lang="en-US" sz="3600" dirty="0" err="1" smtClean="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dụng</a:t>
              </a:r>
              <a:endParaRPr lang="en-US" sz="3600" dirty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540560" y="1082117"/>
              <a:ext cx="12131713" cy="23852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697"/>
                </a:lnSpc>
              </a:pP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28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ác</a:t>
              </a:r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hoạt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động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như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đặt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phòng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kiểm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tra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tình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trạng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phòng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quản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lý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thông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tin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khách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hàng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và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nhân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viên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quản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lý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dịch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vụ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thanh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toán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và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báo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cáo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thống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kê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đều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được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tự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động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hóa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và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đồng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bộ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hóa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Điều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này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giúp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giảm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thiểu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sai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sót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tiết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kiệm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thời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gian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tăng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hiệu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suất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làm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việc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và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nâng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cao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chất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lượng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dịch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vụ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cho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khách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hàng</a:t>
              </a:r>
              <a:endPara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lear Sans"/>
                <a:cs typeface="Times New Roman" panose="02020603050405020304" pitchFamily="18" charset="0"/>
                <a:sym typeface="Clear Sans"/>
              </a:endParaRPr>
            </a:p>
          </p:txBody>
        </p:sp>
      </p:grpSp>
      <p:sp>
        <p:nvSpPr>
          <p:cNvPr id="19" name="Freeform 19"/>
          <p:cNvSpPr/>
          <p:nvPr/>
        </p:nvSpPr>
        <p:spPr>
          <a:xfrm rot="5820624">
            <a:off x="-147850" y="-1833905"/>
            <a:ext cx="4514573" cy="5305588"/>
          </a:xfrm>
          <a:custGeom>
            <a:avLst/>
            <a:gdLst/>
            <a:ahLst/>
            <a:cxnLst/>
            <a:rect l="l" t="t" r="r" b="b"/>
            <a:pathLst>
              <a:path w="4514573" h="5305588">
                <a:moveTo>
                  <a:pt x="0" y="0"/>
                </a:moveTo>
                <a:lnTo>
                  <a:pt x="4514574" y="0"/>
                </a:lnTo>
                <a:lnTo>
                  <a:pt x="4514574" y="5305588"/>
                </a:lnTo>
                <a:lnTo>
                  <a:pt x="0" y="53055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5" name="TextBox 13"/>
          <p:cNvSpPr txBox="1"/>
          <p:nvPr/>
        </p:nvSpPr>
        <p:spPr>
          <a:xfrm>
            <a:off x="8488302" y="2627133"/>
            <a:ext cx="8293143" cy="974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02"/>
              </a:lnSpc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sạn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sạn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800" dirty="0">
              <a:solidFill>
                <a:srgbClr val="000000"/>
              </a:solidFill>
              <a:latin typeface="Times New Roman" panose="02020603050405020304" pitchFamily="18" charset="0"/>
              <a:ea typeface="Clear Sans"/>
              <a:cs typeface="Times New Roman" panose="02020603050405020304" pitchFamily="18" charset="0"/>
              <a:sym typeface="Clear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1066800" y="3238500"/>
            <a:ext cx="3628731" cy="354420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62989" t="67035"/>
          <a:stretch>
            <a:fillRect/>
          </a:stretch>
        </p:blipFill>
        <p:spPr>
          <a:xfrm rot="-10800000">
            <a:off x="0" y="-12904"/>
            <a:ext cx="3276600" cy="291834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66799" y="3904609"/>
            <a:ext cx="3628732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dirty="0" err="1" smtClean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Thiết</a:t>
            </a:r>
            <a:r>
              <a:rPr lang="en-US" sz="9000" dirty="0" smtClean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  <a:r>
              <a:rPr lang="en-US" sz="9000" dirty="0" err="1" smtClean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kế</a:t>
            </a:r>
            <a:r>
              <a:rPr lang="en-US" sz="9000" dirty="0" smtClean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  <a:endParaRPr lang="en-US" sz="9000" dirty="0">
              <a:solidFill>
                <a:srgbClr val="000000"/>
              </a:solidFill>
              <a:latin typeface="Baloo"/>
              <a:ea typeface="Baloo"/>
              <a:cs typeface="Baloo"/>
              <a:sym typeface="Baloo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699397" y="854455"/>
            <a:ext cx="367402" cy="346352"/>
            <a:chOff x="0" y="0"/>
            <a:chExt cx="489869" cy="461803"/>
          </a:xfrm>
        </p:grpSpPr>
        <p:sp>
          <p:nvSpPr>
            <p:cNvPr id="15" name="AutoShape 15"/>
            <p:cNvSpPr/>
            <p:nvPr/>
          </p:nvSpPr>
          <p:spPr>
            <a:xfrm>
              <a:off x="0" y="0"/>
              <a:ext cx="489869" cy="0"/>
            </a:xfrm>
            <a:prstGeom prst="line">
              <a:avLst/>
            </a:prstGeom>
            <a:ln w="50872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>
              <a:off x="0" y="205275"/>
              <a:ext cx="489869" cy="0"/>
            </a:xfrm>
            <a:prstGeom prst="line">
              <a:avLst/>
            </a:prstGeom>
            <a:ln w="50872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>
              <a:off x="0" y="410931"/>
              <a:ext cx="489869" cy="0"/>
            </a:xfrm>
            <a:prstGeom prst="line">
              <a:avLst/>
            </a:prstGeom>
            <a:ln w="50872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rcRect l="70477" t="23497"/>
          <a:stretch>
            <a:fillRect/>
          </a:stretch>
        </p:blipFill>
        <p:spPr>
          <a:xfrm rot="-5400000" flipH="1">
            <a:off x="12932110" y="5242435"/>
            <a:ext cx="2857500" cy="833247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7221200" y="121646"/>
            <a:ext cx="737522" cy="67599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83209" y="8963883"/>
            <a:ext cx="663603" cy="913762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6023256" y="3031787"/>
            <a:ext cx="4648200" cy="113642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661196" y="3238500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6000161" y="4870362"/>
            <a:ext cx="4648200" cy="113642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419261" y="5087700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Straight Arrow Connector 29"/>
          <p:cNvCxnSpPr>
            <a:stCxn id="22" idx="6"/>
            <a:endCxn id="25" idx="1"/>
          </p:cNvCxnSpPr>
          <p:nvPr/>
        </p:nvCxnSpPr>
        <p:spPr>
          <a:xfrm flipV="1">
            <a:off x="4695531" y="3600001"/>
            <a:ext cx="1327725" cy="1410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2" idx="6"/>
            <a:endCxn id="22" idx="6"/>
          </p:cNvCxnSpPr>
          <p:nvPr/>
        </p:nvCxnSpPr>
        <p:spPr>
          <a:xfrm>
            <a:off x="4695531" y="5010602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2" idx="6"/>
            <a:endCxn id="27" idx="1"/>
          </p:cNvCxnSpPr>
          <p:nvPr/>
        </p:nvCxnSpPr>
        <p:spPr>
          <a:xfrm>
            <a:off x="4695531" y="5010602"/>
            <a:ext cx="1304630" cy="427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13134621" y="459641"/>
            <a:ext cx="2930438" cy="7896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>
            <a:stCxn id="27" idx="3"/>
            <a:endCxn id="42" idx="1"/>
          </p:cNvCxnSpPr>
          <p:nvPr/>
        </p:nvCxnSpPr>
        <p:spPr>
          <a:xfrm flipV="1">
            <a:off x="10648361" y="854456"/>
            <a:ext cx="2486260" cy="4584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3120766" y="2266184"/>
            <a:ext cx="2930438" cy="7896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3134621" y="3166852"/>
            <a:ext cx="2930438" cy="7896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13127694" y="4046599"/>
            <a:ext cx="2930438" cy="7896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3120268" y="5833391"/>
            <a:ext cx="2930438" cy="7896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13155402" y="1407469"/>
            <a:ext cx="2930438" cy="7896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13120268" y="4974723"/>
            <a:ext cx="2930438" cy="7896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 flipH="1">
            <a:off x="13554217" y="2419739"/>
            <a:ext cx="2392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 flipH="1">
            <a:off x="13588357" y="1550475"/>
            <a:ext cx="1661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 flipH="1">
            <a:off x="13313351" y="5106311"/>
            <a:ext cx="2773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3710490" y="599344"/>
            <a:ext cx="2375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3190240" y="3329320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3480520" y="4183398"/>
            <a:ext cx="217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3204095" y="6007591"/>
            <a:ext cx="2598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13118796" y="6721371"/>
            <a:ext cx="2930438" cy="7896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13528817" y="6885352"/>
            <a:ext cx="217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3" name="Straight Arrow Connector 72"/>
          <p:cNvCxnSpPr>
            <a:stCxn id="27" idx="3"/>
            <a:endCxn id="53" idx="1"/>
          </p:cNvCxnSpPr>
          <p:nvPr/>
        </p:nvCxnSpPr>
        <p:spPr>
          <a:xfrm flipV="1">
            <a:off x="10648361" y="1802284"/>
            <a:ext cx="2507041" cy="3636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7" idx="3"/>
            <a:endCxn id="48" idx="1"/>
          </p:cNvCxnSpPr>
          <p:nvPr/>
        </p:nvCxnSpPr>
        <p:spPr>
          <a:xfrm flipV="1">
            <a:off x="10648361" y="2660999"/>
            <a:ext cx="2472405" cy="2777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27" idx="3"/>
            <a:endCxn id="49" idx="1"/>
          </p:cNvCxnSpPr>
          <p:nvPr/>
        </p:nvCxnSpPr>
        <p:spPr>
          <a:xfrm flipV="1">
            <a:off x="10648361" y="3561667"/>
            <a:ext cx="2486260" cy="1876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27" idx="3"/>
            <a:endCxn id="50" idx="1"/>
          </p:cNvCxnSpPr>
          <p:nvPr/>
        </p:nvCxnSpPr>
        <p:spPr>
          <a:xfrm flipV="1">
            <a:off x="10648361" y="4441414"/>
            <a:ext cx="2479333" cy="997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27" idx="3"/>
            <a:endCxn id="54" idx="1"/>
          </p:cNvCxnSpPr>
          <p:nvPr/>
        </p:nvCxnSpPr>
        <p:spPr>
          <a:xfrm flipV="1">
            <a:off x="10648361" y="5369538"/>
            <a:ext cx="2471907" cy="69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27" idx="3"/>
            <a:endCxn id="51" idx="1"/>
          </p:cNvCxnSpPr>
          <p:nvPr/>
        </p:nvCxnSpPr>
        <p:spPr>
          <a:xfrm>
            <a:off x="10648361" y="5438576"/>
            <a:ext cx="2471907" cy="789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27" idx="3"/>
            <a:endCxn id="70" idx="1"/>
          </p:cNvCxnSpPr>
          <p:nvPr/>
        </p:nvCxnSpPr>
        <p:spPr>
          <a:xfrm>
            <a:off x="10648361" y="5438576"/>
            <a:ext cx="2470435" cy="1677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13118796" y="7613286"/>
            <a:ext cx="2930438" cy="9828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110328" y="7781628"/>
            <a:ext cx="2917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4" name="Straight Arrow Connector 93"/>
          <p:cNvCxnSpPr>
            <a:stCxn id="27" idx="3"/>
            <a:endCxn id="91" idx="1"/>
          </p:cNvCxnSpPr>
          <p:nvPr/>
        </p:nvCxnSpPr>
        <p:spPr>
          <a:xfrm>
            <a:off x="10648361" y="5438576"/>
            <a:ext cx="2470435" cy="2666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3118796" y="8716654"/>
            <a:ext cx="2930438" cy="99189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13259482" y="8731458"/>
            <a:ext cx="277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ử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Straight Arrow Connector 54"/>
          <p:cNvCxnSpPr>
            <a:stCxn id="27" idx="3"/>
            <a:endCxn id="46" idx="1"/>
          </p:cNvCxnSpPr>
          <p:nvPr/>
        </p:nvCxnSpPr>
        <p:spPr>
          <a:xfrm>
            <a:off x="10648361" y="5438576"/>
            <a:ext cx="2470435" cy="3774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090262">
            <a:off x="-2969613" y="5184636"/>
            <a:ext cx="8774007" cy="7633386"/>
          </a:xfrm>
          <a:custGeom>
            <a:avLst/>
            <a:gdLst/>
            <a:ahLst/>
            <a:cxnLst/>
            <a:rect l="l" t="t" r="r" b="b"/>
            <a:pathLst>
              <a:path w="8774007" h="7633386">
                <a:moveTo>
                  <a:pt x="0" y="0"/>
                </a:moveTo>
                <a:lnTo>
                  <a:pt x="8774007" y="0"/>
                </a:lnTo>
                <a:lnTo>
                  <a:pt x="8774007" y="7633386"/>
                </a:lnTo>
                <a:lnTo>
                  <a:pt x="0" y="76333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3"/>
          <p:cNvSpPr txBox="1"/>
          <p:nvPr/>
        </p:nvSpPr>
        <p:spPr>
          <a:xfrm>
            <a:off x="685800" y="571500"/>
            <a:ext cx="5885267" cy="1104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dirty="0" err="1" smtClean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Cơ</a:t>
            </a:r>
            <a:r>
              <a:rPr lang="en-US" sz="7200" dirty="0" smtClean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  <a:r>
              <a:rPr lang="en-US" sz="7200" dirty="0" err="1" smtClean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sở</a:t>
            </a:r>
            <a:r>
              <a:rPr lang="en-US" sz="7200" dirty="0" smtClean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  <a:r>
              <a:rPr lang="en-US" sz="7200" dirty="0" err="1" smtClean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dữ</a:t>
            </a:r>
            <a:r>
              <a:rPr lang="en-US" sz="7200" dirty="0" smtClean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  <a:r>
              <a:rPr lang="en-US" sz="7200" dirty="0" err="1" smtClean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liệu</a:t>
            </a:r>
            <a:endParaRPr lang="en-US" sz="7200" dirty="0">
              <a:solidFill>
                <a:srgbClr val="000000"/>
              </a:solidFill>
              <a:latin typeface="Baloo"/>
              <a:ea typeface="Baloo"/>
              <a:cs typeface="Baloo"/>
              <a:sym typeface="Baloo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2362200" y="1790700"/>
            <a:ext cx="12954000" cy="7391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8A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12461">
            <a:off x="11129590" y="2958934"/>
            <a:ext cx="9508910" cy="9841045"/>
          </a:xfrm>
          <a:custGeom>
            <a:avLst/>
            <a:gdLst/>
            <a:ahLst/>
            <a:cxnLst/>
            <a:rect l="l" t="t" r="r" b="b"/>
            <a:pathLst>
              <a:path w="9508910" h="9841045">
                <a:moveTo>
                  <a:pt x="0" y="0"/>
                </a:moveTo>
                <a:lnTo>
                  <a:pt x="9508910" y="0"/>
                </a:lnTo>
                <a:lnTo>
                  <a:pt x="9508910" y="9841045"/>
                </a:lnTo>
                <a:lnTo>
                  <a:pt x="0" y="9841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 r="64034" b="46739"/>
          <a:stretch>
            <a:fillRect/>
          </a:stretch>
        </p:blipFill>
        <p:spPr>
          <a:xfrm rot="-5400000" flipH="1">
            <a:off x="1041561" y="-1041561"/>
            <a:ext cx="4331879" cy="6415001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4804255" y="3162300"/>
            <a:ext cx="8153400" cy="5078313"/>
            <a:chOff x="0" y="-14959"/>
            <a:chExt cx="6783423" cy="4994132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953815"/>
              <a:ext cx="6783423" cy="5444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80"/>
                </a:lnSpc>
              </a:pPr>
              <a:endParaRPr lang="en-US" sz="2600" dirty="0">
                <a:solidFill>
                  <a:srgbClr val="FFFAEF"/>
                </a:solidFill>
                <a:latin typeface="Clear Sans"/>
                <a:ea typeface="Clear Sans"/>
                <a:cs typeface="Clear Sans"/>
                <a:sym typeface="Clear Sans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4959"/>
              <a:ext cx="6783423" cy="4994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4350" indent="-514350">
                <a:buFont typeface="+mj-lt"/>
                <a:buAutoNum type="arabicPeriod"/>
              </a:pPr>
              <a:r>
                <a:rPr lang="en-US" sz="33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Dương</a:t>
              </a:r>
              <a:r>
                <a:rPr lang="en-US" sz="3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3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Quang</a:t>
              </a:r>
              <a:r>
                <a:rPr lang="en-US" sz="3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3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Thiện</a:t>
              </a:r>
              <a:r>
                <a:rPr lang="en-US" sz="3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33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Lập</a:t>
              </a:r>
              <a:r>
                <a:rPr lang="en-US" sz="3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3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trình</a:t>
              </a:r>
              <a:r>
                <a:rPr lang="en-US" sz="3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3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Giao</a:t>
              </a:r>
              <a:r>
                <a:rPr lang="en-US" sz="3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3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diện</a:t>
              </a:r>
              <a:r>
                <a:rPr lang="en-US" sz="3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3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người</a:t>
              </a:r>
              <a:r>
                <a:rPr lang="en-US" sz="3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3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dùng</a:t>
              </a:r>
              <a:r>
                <a:rPr lang="en-US" sz="3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3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theo</a:t>
              </a:r>
              <a:r>
                <a:rPr lang="en-US" sz="3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C#, </a:t>
              </a:r>
              <a:r>
                <a:rPr lang="en-US" sz="33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Nhà</a:t>
              </a:r>
              <a:r>
                <a:rPr lang="en-US" sz="3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3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xuất</a:t>
              </a:r>
              <a:r>
                <a:rPr lang="en-US" sz="3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3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bản</a:t>
              </a:r>
              <a:r>
                <a:rPr lang="en-US" sz="3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3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Tổng</a:t>
              </a:r>
              <a:r>
                <a:rPr lang="en-US" sz="3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3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Hợp</a:t>
              </a:r>
              <a:r>
                <a:rPr lang="en-US" sz="3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TP. </a:t>
              </a:r>
              <a:r>
                <a:rPr lang="en-US" sz="33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Hồ</a:t>
              </a:r>
              <a:r>
                <a:rPr lang="en-US" sz="3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3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Chí</a:t>
              </a:r>
              <a:r>
                <a:rPr lang="en-US" sz="3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Minh. </a:t>
              </a:r>
            </a:p>
            <a:p>
              <a:pPr marL="514350" indent="-514350">
                <a:buFont typeface="+mj-lt"/>
                <a:buAutoNum type="arabicPeriod"/>
              </a:pPr>
              <a:r>
                <a:rPr lang="en-US" sz="33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Thạc</a:t>
              </a:r>
              <a:r>
                <a:rPr lang="en-US" sz="3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3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sĩ</a:t>
              </a:r>
              <a:r>
                <a:rPr lang="en-US" sz="3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(DEA) </a:t>
              </a:r>
              <a:r>
                <a:rPr lang="en-US" sz="33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Phạm</a:t>
              </a:r>
              <a:r>
                <a:rPr lang="en-US" sz="3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3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Nguyễn</a:t>
              </a:r>
              <a:r>
                <a:rPr lang="en-US" sz="3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3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Cương</a:t>
              </a:r>
              <a:r>
                <a:rPr lang="en-US" sz="3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33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Giáo</a:t>
              </a:r>
              <a:r>
                <a:rPr lang="en-US" sz="3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3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trình</a:t>
              </a:r>
              <a:r>
                <a:rPr lang="en-US" sz="3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3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Nhập</a:t>
              </a:r>
              <a:r>
                <a:rPr lang="en-US" sz="3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3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môn</a:t>
              </a:r>
              <a:r>
                <a:rPr lang="en-US" sz="3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3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Cơ</a:t>
              </a:r>
              <a:r>
                <a:rPr lang="en-US" sz="3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3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Sở</a:t>
              </a:r>
              <a:r>
                <a:rPr lang="en-US" sz="3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3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Dữ</a:t>
              </a:r>
              <a:r>
                <a:rPr lang="en-US" sz="3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3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Liệu</a:t>
              </a:r>
              <a:r>
                <a:rPr lang="en-US" sz="3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</a:p>
            <a:p>
              <a:pPr marL="514350" indent="-514350">
                <a:buFont typeface="+mj-lt"/>
                <a:buAutoNum type="arabicPeriod"/>
              </a:pPr>
              <a:r>
                <a:rPr lang="en-US" sz="33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Tham</a:t>
              </a:r>
              <a:r>
                <a:rPr lang="en-US" sz="3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3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khảo</a:t>
              </a:r>
              <a:r>
                <a:rPr lang="en-US" sz="3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3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thông</a:t>
              </a:r>
              <a:r>
                <a:rPr lang="en-US" sz="3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tin ở </a:t>
              </a:r>
              <a:r>
                <a:rPr lang="en-US" sz="33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một</a:t>
              </a:r>
              <a:r>
                <a:rPr lang="en-US" sz="3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3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số</a:t>
              </a:r>
              <a:r>
                <a:rPr lang="en-US" sz="3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3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trang</a:t>
              </a:r>
              <a:r>
                <a:rPr lang="en-US" sz="3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web </a:t>
              </a:r>
              <a:r>
                <a:rPr lang="en-US" sz="33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như</a:t>
              </a:r>
              <a:r>
                <a:rPr lang="en-US" sz="3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300" u="sng" dirty="0">
                  <a:latin typeface="Times New Roman" panose="02020603050405020304" pitchFamily="18" charset="0"/>
                  <a:cs typeface="Times New Roman" panose="02020603050405020304" pitchFamily="18" charset="0"/>
                  <a:hlinkClick r:id="rId5"/>
                </a:rPr>
                <a:t>http://HMS2007.</a:t>
              </a:r>
              <a:r>
                <a:rPr lang="en-US" sz="3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300" u="sng" dirty="0">
                  <a:latin typeface="Times New Roman" panose="02020603050405020304" pitchFamily="18" charset="0"/>
                  <a:cs typeface="Times New Roman" panose="02020603050405020304" pitchFamily="18" charset="0"/>
                  <a:hlinkClick r:id="rId6"/>
                </a:rPr>
                <a:t>http://quanlykhachsan.com.</a:t>
              </a:r>
              <a:r>
                <a:rPr lang="en-US" sz="3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 marL="514350" indent="-514350">
                <a:buFont typeface="+mj-lt"/>
                <a:buAutoNum type="arabicPeriod" startAt="4"/>
              </a:pPr>
              <a:r>
                <a:rPr lang="en-US" sz="3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SQL Server Books Online. </a:t>
              </a:r>
            </a:p>
          </p:txBody>
        </p:sp>
      </p:grpSp>
      <p:sp>
        <p:nvSpPr>
          <p:cNvPr id="16" name="TextBox 3"/>
          <p:cNvSpPr txBox="1"/>
          <p:nvPr/>
        </p:nvSpPr>
        <p:spPr>
          <a:xfrm>
            <a:off x="820333" y="4439141"/>
            <a:ext cx="6436125" cy="1104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dirty="0" err="1" smtClean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Tài</a:t>
            </a:r>
            <a:r>
              <a:rPr lang="en-US" sz="7200" dirty="0" smtClean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  <a:r>
              <a:rPr lang="en-US" sz="7200" dirty="0" err="1" smtClean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liệu</a:t>
            </a:r>
            <a:endParaRPr lang="en-US" sz="7200" dirty="0">
              <a:solidFill>
                <a:srgbClr val="000000"/>
              </a:solidFill>
              <a:latin typeface="Baloo"/>
              <a:ea typeface="Baloo"/>
              <a:cs typeface="Baloo"/>
              <a:sym typeface="Balo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8705" y="0"/>
            <a:ext cx="7848600" cy="3529179"/>
          </a:xfrm>
          <a:custGeom>
            <a:avLst/>
            <a:gdLst/>
            <a:ahLst/>
            <a:cxnLst/>
            <a:rect l="l" t="t" r="r" b="b"/>
            <a:pathLst>
              <a:path w="7339367" h="2934148">
                <a:moveTo>
                  <a:pt x="0" y="0"/>
                </a:moveTo>
                <a:lnTo>
                  <a:pt x="7339367" y="0"/>
                </a:lnTo>
                <a:lnTo>
                  <a:pt x="7339367" y="2934147"/>
                </a:lnTo>
                <a:lnTo>
                  <a:pt x="0" y="29341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818704" y="6758716"/>
            <a:ext cx="7848600" cy="3718783"/>
          </a:xfrm>
          <a:custGeom>
            <a:avLst/>
            <a:gdLst/>
            <a:ahLst/>
            <a:cxnLst/>
            <a:rect l="l" t="t" r="r" b="b"/>
            <a:pathLst>
              <a:path w="7452569" h="2979404">
                <a:moveTo>
                  <a:pt x="7452569" y="0"/>
                </a:moveTo>
                <a:lnTo>
                  <a:pt x="0" y="0"/>
                </a:lnTo>
                <a:lnTo>
                  <a:pt x="0" y="2979404"/>
                </a:lnTo>
                <a:lnTo>
                  <a:pt x="7452569" y="2979404"/>
                </a:lnTo>
                <a:lnTo>
                  <a:pt x="745256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rot="-10800000">
            <a:off x="818704" y="3147407"/>
            <a:ext cx="7848600" cy="3463453"/>
          </a:xfrm>
          <a:custGeom>
            <a:avLst/>
            <a:gdLst/>
            <a:ahLst/>
            <a:cxnLst/>
            <a:rect l="l" t="t" r="r" b="b"/>
            <a:pathLst>
              <a:path w="7331412" h="2930967">
                <a:moveTo>
                  <a:pt x="0" y="0"/>
                </a:moveTo>
                <a:lnTo>
                  <a:pt x="7331411" y="0"/>
                </a:lnTo>
                <a:lnTo>
                  <a:pt x="7331411" y="2930968"/>
                </a:lnTo>
                <a:lnTo>
                  <a:pt x="0" y="2930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2320369">
            <a:off x="11716879" y="2860634"/>
            <a:ext cx="10343361" cy="912474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040285" y="3798965"/>
            <a:ext cx="7074427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800"/>
              </a:lnSpc>
            </a:pPr>
            <a:r>
              <a:rPr lang="en-US" sz="9000" dirty="0" err="1" smtClean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Cấu</a:t>
            </a:r>
            <a:r>
              <a:rPr lang="en-US" sz="9000" dirty="0" smtClean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  <a:r>
              <a:rPr lang="en-US" sz="9000" dirty="0" err="1" smtClean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hình</a:t>
            </a:r>
            <a:endParaRPr lang="en-US" sz="9000" dirty="0">
              <a:solidFill>
                <a:srgbClr val="000000"/>
              </a:solidFill>
              <a:latin typeface="Baloo"/>
              <a:ea typeface="Baloo"/>
              <a:cs typeface="Baloo"/>
              <a:sym typeface="Balo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715012" y="328034"/>
            <a:ext cx="5921812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 dirty="0" err="1">
                <a:latin typeface="Baloo" panose="020B0604020202020204" charset="0"/>
                <a:cs typeface="Baloo" panose="020B0604020202020204" charset="0"/>
              </a:rPr>
              <a:t>Yêu</a:t>
            </a:r>
            <a:r>
              <a:rPr lang="en-US" sz="3600" dirty="0">
                <a:latin typeface="Baloo" panose="020B0604020202020204" charset="0"/>
                <a:cs typeface="Baloo" panose="020B0604020202020204" charset="0"/>
              </a:rPr>
              <a:t> </a:t>
            </a:r>
            <a:r>
              <a:rPr lang="en-US" sz="3600" dirty="0" err="1">
                <a:latin typeface="Baloo" panose="020B0604020202020204" charset="0"/>
                <a:cs typeface="Baloo" panose="020B0604020202020204" charset="0"/>
              </a:rPr>
              <a:t>cầu</a:t>
            </a:r>
            <a:r>
              <a:rPr lang="en-US" sz="3600" dirty="0">
                <a:latin typeface="Baloo" panose="020B0604020202020204" charset="0"/>
                <a:cs typeface="Baloo" panose="020B0604020202020204" charset="0"/>
              </a:rPr>
              <a:t> </a:t>
            </a:r>
            <a:r>
              <a:rPr lang="en-US" sz="3600" dirty="0" err="1">
                <a:latin typeface="Baloo" panose="020B0604020202020204" charset="0"/>
                <a:cs typeface="Baloo" panose="020B0604020202020204" charset="0"/>
              </a:rPr>
              <a:t>phần</a:t>
            </a:r>
            <a:r>
              <a:rPr lang="en-US" sz="3600" dirty="0">
                <a:latin typeface="Baloo" panose="020B0604020202020204" charset="0"/>
                <a:cs typeface="Baloo" panose="020B0604020202020204" charset="0"/>
              </a:rPr>
              <a:t> </a:t>
            </a:r>
            <a:r>
              <a:rPr lang="en-US" sz="3600" dirty="0" err="1">
                <a:latin typeface="Baloo" panose="020B0604020202020204" charset="0"/>
                <a:cs typeface="Baloo" panose="020B0604020202020204" charset="0"/>
              </a:rPr>
              <a:t>cứng</a:t>
            </a:r>
            <a:r>
              <a:rPr lang="en-US" sz="3600" dirty="0">
                <a:latin typeface="Baloo" panose="020B0604020202020204" charset="0"/>
                <a:cs typeface="Baloo" panose="020B0604020202020204" charset="0"/>
              </a:rPr>
              <a:t> </a:t>
            </a:r>
            <a:endParaRPr lang="en-US" sz="6000" dirty="0">
              <a:solidFill>
                <a:srgbClr val="000000"/>
              </a:solidFill>
              <a:latin typeface="Baloo" panose="020B0604020202020204" charset="0"/>
              <a:ea typeface="Baloo"/>
              <a:cs typeface="Baloo" panose="020B0604020202020204" charset="0"/>
              <a:sym typeface="Baloo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528836" y="3671222"/>
            <a:ext cx="6959465" cy="2415822"/>
            <a:chOff x="27379" y="-39232"/>
            <a:chExt cx="8137083" cy="3221094"/>
          </a:xfrm>
        </p:grpSpPr>
        <p:sp>
          <p:nvSpPr>
            <p:cNvPr id="11" name="TextBox 11"/>
            <p:cNvSpPr txBox="1"/>
            <p:nvPr/>
          </p:nvSpPr>
          <p:spPr>
            <a:xfrm>
              <a:off x="27379" y="965873"/>
              <a:ext cx="8137083" cy="2215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/>
              <a:r>
                <a:rPr lang="en-US" sz="2700" b="1" dirty="0" err="1"/>
                <a:t>Hệ</a:t>
              </a:r>
              <a:r>
                <a:rPr lang="en-US" sz="2700" b="1" dirty="0"/>
                <a:t> </a:t>
              </a:r>
              <a:r>
                <a:rPr lang="en-US" sz="2700" b="1" dirty="0" err="1"/>
                <a:t>điều</a:t>
              </a:r>
              <a:r>
                <a:rPr lang="en-US" sz="2700" b="1" dirty="0"/>
                <a:t> </a:t>
              </a:r>
              <a:r>
                <a:rPr lang="en-US" sz="2700" b="1" dirty="0" err="1"/>
                <a:t>hành</a:t>
              </a:r>
              <a:r>
                <a:rPr lang="en-US" sz="2700" dirty="0"/>
                <a:t>: Windows 10/11 (32-bit </a:t>
              </a:r>
              <a:r>
                <a:rPr lang="en-US" sz="2700" dirty="0" err="1"/>
                <a:t>hoặc</a:t>
              </a:r>
              <a:r>
                <a:rPr lang="en-US" sz="2700" dirty="0"/>
                <a:t> 64-bit).</a:t>
              </a:r>
            </a:p>
            <a:p>
              <a:pPr lvl="0"/>
              <a:r>
                <a:rPr lang="en-US" sz="2700" b="1" dirty="0"/>
                <a:t>.NET Framework</a:t>
              </a:r>
              <a:r>
                <a:rPr lang="en-US" sz="2700" dirty="0"/>
                <a:t>: </a:t>
              </a:r>
              <a:r>
                <a:rPr lang="en-US" sz="2700" dirty="0" err="1"/>
                <a:t>Phiên</a:t>
              </a:r>
              <a:r>
                <a:rPr lang="en-US" sz="2700" dirty="0"/>
                <a:t> </a:t>
              </a:r>
              <a:r>
                <a:rPr lang="en-US" sz="2700" dirty="0" err="1"/>
                <a:t>bản</a:t>
              </a:r>
              <a:r>
                <a:rPr lang="en-US" sz="2700" dirty="0"/>
                <a:t> 4.7 </a:t>
              </a:r>
              <a:r>
                <a:rPr lang="en-US" sz="2700" dirty="0" err="1"/>
                <a:t>trở</a:t>
              </a:r>
              <a:r>
                <a:rPr lang="en-US" sz="2700" dirty="0"/>
                <a:t> </a:t>
              </a:r>
              <a:r>
                <a:rPr lang="en-US" sz="2700" dirty="0" err="1"/>
                <a:t>lên</a:t>
              </a:r>
              <a:r>
                <a:rPr lang="en-US" sz="2700" dirty="0"/>
                <a:t>.</a:t>
              </a:r>
            </a:p>
            <a:p>
              <a:pPr lvl="0"/>
              <a:r>
                <a:rPr lang="en-US" sz="2700" b="1" dirty="0" err="1"/>
                <a:t>Cơ</a:t>
              </a:r>
              <a:r>
                <a:rPr lang="en-US" sz="2700" b="1" dirty="0"/>
                <a:t> </a:t>
              </a:r>
              <a:r>
                <a:rPr lang="en-US" sz="2700" b="1" dirty="0" err="1"/>
                <a:t>sở</a:t>
              </a:r>
              <a:r>
                <a:rPr lang="en-US" sz="2700" b="1" dirty="0"/>
                <a:t> </a:t>
              </a:r>
              <a:r>
                <a:rPr lang="en-US" sz="2700" b="1" dirty="0" err="1"/>
                <a:t>dữ</a:t>
              </a:r>
              <a:r>
                <a:rPr lang="en-US" sz="2700" b="1" dirty="0"/>
                <a:t> </a:t>
              </a:r>
              <a:r>
                <a:rPr lang="en-US" sz="2700" b="1" dirty="0" err="1"/>
                <a:t>liệu</a:t>
              </a:r>
              <a:r>
                <a:rPr lang="en-US" sz="2700" dirty="0"/>
                <a:t>: SQL Server 2019 </a:t>
              </a:r>
              <a:r>
                <a:rPr lang="en-US" sz="2700" dirty="0" err="1"/>
                <a:t>hoặc</a:t>
              </a:r>
              <a:r>
                <a:rPr lang="en-US" sz="2700" dirty="0"/>
                <a:t> MySQL 8.0</a:t>
              </a:r>
              <a:r>
                <a:rPr lang="en-US" sz="2700" dirty="0" smtClean="0"/>
                <a:t>.</a:t>
              </a:r>
              <a:endParaRPr lang="en-US" sz="2700" dirty="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49433" y="-39232"/>
              <a:ext cx="5167445" cy="8036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b="1" dirty="0" err="1">
                  <a:latin typeface="Baloo" panose="020B0604020202020204" charset="0"/>
                  <a:cs typeface="Baloo" panose="020B0604020202020204" charset="0"/>
                </a:rPr>
                <a:t>Yêu</a:t>
              </a:r>
              <a:r>
                <a:rPr lang="en-US" sz="3600" b="1" dirty="0">
                  <a:latin typeface="Baloo" panose="020B0604020202020204" charset="0"/>
                  <a:cs typeface="Baloo" panose="020B0604020202020204" charset="0"/>
                </a:rPr>
                <a:t> </a:t>
              </a:r>
              <a:r>
                <a:rPr lang="en-US" sz="3600" b="1" dirty="0" err="1">
                  <a:latin typeface="Baloo" panose="020B0604020202020204" charset="0"/>
                  <a:cs typeface="Baloo" panose="020B0604020202020204" charset="0"/>
                </a:rPr>
                <a:t>cầu</a:t>
              </a:r>
              <a:r>
                <a:rPr lang="en-US" sz="3600" b="1" dirty="0">
                  <a:latin typeface="Baloo" panose="020B0604020202020204" charset="0"/>
                  <a:cs typeface="Baloo" panose="020B0604020202020204" charset="0"/>
                </a:rPr>
                <a:t> </a:t>
              </a:r>
              <a:r>
                <a:rPr lang="en-US" sz="3600" b="1" dirty="0" err="1">
                  <a:latin typeface="Baloo" panose="020B0604020202020204" charset="0"/>
                  <a:cs typeface="Baloo" panose="020B0604020202020204" charset="0"/>
                </a:rPr>
                <a:t>phần</a:t>
              </a:r>
              <a:r>
                <a:rPr lang="en-US" sz="3600" b="1" dirty="0">
                  <a:latin typeface="Baloo" panose="020B0604020202020204" charset="0"/>
                  <a:cs typeface="Baloo" panose="020B0604020202020204" charset="0"/>
                </a:rPr>
                <a:t> </a:t>
              </a:r>
              <a:r>
                <a:rPr lang="en-US" sz="3600" b="1" dirty="0" err="1">
                  <a:latin typeface="Baloo" panose="020B0604020202020204" charset="0"/>
                  <a:cs typeface="Baloo" panose="020B0604020202020204" charset="0"/>
                </a:rPr>
                <a:t>mềm</a:t>
              </a:r>
              <a:r>
                <a:rPr lang="en-US" sz="3600" b="1" dirty="0">
                  <a:latin typeface="Baloo" panose="020B0604020202020204" charset="0"/>
                  <a:cs typeface="Baloo" panose="020B0604020202020204" charset="0"/>
                </a:rPr>
                <a:t> </a:t>
              </a:r>
              <a:endParaRPr lang="en-US" sz="3600" b="1" dirty="0" smtClean="0">
                <a:latin typeface="Baloo" panose="020B0604020202020204" charset="0"/>
                <a:cs typeface="Baloo" panose="020B0604020202020204" charset="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48136" y="6980075"/>
            <a:ext cx="7024925" cy="2822263"/>
            <a:chOff x="-17288" y="-77264"/>
            <a:chExt cx="7969000" cy="3763018"/>
          </a:xfrm>
        </p:grpSpPr>
        <p:sp>
          <p:nvSpPr>
            <p:cNvPr id="14" name="TextBox 14"/>
            <p:cNvSpPr txBox="1"/>
            <p:nvPr/>
          </p:nvSpPr>
          <p:spPr>
            <a:xfrm>
              <a:off x="-17288" y="915764"/>
              <a:ext cx="7969000" cy="2769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/>
              <a:r>
                <a:rPr lang="en-US" sz="2700" b="1" dirty="0" err="1" smtClean="0"/>
                <a:t>Kết</a:t>
              </a:r>
              <a:r>
                <a:rPr lang="en-US" sz="2700" b="1" dirty="0" smtClean="0"/>
                <a:t> </a:t>
              </a:r>
              <a:r>
                <a:rPr lang="en-US" sz="2700" b="1" dirty="0" err="1" smtClean="0"/>
                <a:t>nối</a:t>
              </a:r>
              <a:r>
                <a:rPr lang="en-US" sz="2700" b="1" dirty="0" smtClean="0"/>
                <a:t> </a:t>
              </a:r>
              <a:r>
                <a:rPr lang="en-US" sz="2700" b="1" dirty="0" err="1" smtClean="0"/>
                <a:t>mạng</a:t>
              </a:r>
              <a:r>
                <a:rPr lang="en-US" sz="2700" dirty="0" smtClean="0"/>
                <a:t>: </a:t>
              </a:r>
              <a:r>
                <a:rPr lang="en-US" sz="2700" dirty="0" err="1" smtClean="0"/>
                <a:t>Nếu</a:t>
              </a:r>
              <a:r>
                <a:rPr lang="en-US" sz="2700" dirty="0" smtClean="0"/>
                <a:t> </a:t>
              </a:r>
              <a:r>
                <a:rPr lang="en-US" sz="2700" dirty="0" err="1" smtClean="0"/>
                <a:t>ứng</a:t>
              </a:r>
              <a:r>
                <a:rPr lang="en-US" sz="2700" dirty="0" smtClean="0"/>
                <a:t> </a:t>
              </a:r>
              <a:r>
                <a:rPr lang="en-US" sz="2700" dirty="0" err="1" smtClean="0"/>
                <a:t>dụng</a:t>
              </a:r>
              <a:r>
                <a:rPr lang="en-US" sz="2700" dirty="0" smtClean="0"/>
                <a:t> </a:t>
              </a:r>
              <a:r>
                <a:rPr lang="en-US" sz="2700" dirty="0" err="1" smtClean="0"/>
                <a:t>sử</a:t>
              </a:r>
              <a:r>
                <a:rPr lang="en-US" sz="2700" dirty="0" smtClean="0"/>
                <a:t> </a:t>
              </a:r>
              <a:r>
                <a:rPr lang="en-US" sz="2700" dirty="0" err="1" smtClean="0"/>
                <a:t>dụng</a:t>
              </a:r>
              <a:r>
                <a:rPr lang="en-US" sz="2700" dirty="0" smtClean="0"/>
                <a:t> </a:t>
              </a:r>
              <a:r>
                <a:rPr lang="en-US" sz="2700" dirty="0" err="1" smtClean="0"/>
                <a:t>cơ</a:t>
              </a:r>
              <a:r>
                <a:rPr lang="en-US" sz="2700" dirty="0" smtClean="0"/>
                <a:t> </a:t>
              </a:r>
              <a:r>
                <a:rPr lang="en-US" sz="2700" dirty="0" err="1" smtClean="0"/>
                <a:t>sở</a:t>
              </a:r>
              <a:r>
                <a:rPr lang="en-US" sz="2700" dirty="0" smtClean="0"/>
                <a:t> </a:t>
              </a:r>
              <a:r>
                <a:rPr lang="en-US" sz="2700" dirty="0" err="1" smtClean="0"/>
                <a:t>dữ</a:t>
              </a:r>
              <a:r>
                <a:rPr lang="en-US" sz="2700" dirty="0" smtClean="0"/>
                <a:t> </a:t>
              </a:r>
              <a:r>
                <a:rPr lang="en-US" sz="2700" dirty="0" err="1" smtClean="0"/>
                <a:t>liệu</a:t>
              </a:r>
              <a:r>
                <a:rPr lang="en-US" sz="2700" dirty="0" smtClean="0"/>
                <a:t> </a:t>
              </a:r>
              <a:r>
                <a:rPr lang="en-US" sz="2700" dirty="0" err="1" smtClean="0"/>
                <a:t>từ</a:t>
              </a:r>
              <a:r>
                <a:rPr lang="en-US" sz="2700" dirty="0" smtClean="0"/>
                <a:t> </a:t>
              </a:r>
              <a:r>
                <a:rPr lang="en-US" sz="2700" dirty="0" err="1" smtClean="0"/>
                <a:t>xa</a:t>
              </a:r>
              <a:r>
                <a:rPr lang="en-US" sz="2700" dirty="0" smtClean="0"/>
                <a:t>, </a:t>
              </a:r>
              <a:r>
                <a:rPr lang="en-US" sz="2700" dirty="0" err="1" smtClean="0"/>
                <a:t>yêu</a:t>
              </a:r>
              <a:r>
                <a:rPr lang="en-US" sz="2700" dirty="0" smtClean="0"/>
                <a:t> </a:t>
              </a:r>
              <a:r>
                <a:rPr lang="en-US" sz="2700" dirty="0" err="1" smtClean="0"/>
                <a:t>cầu</a:t>
              </a:r>
              <a:r>
                <a:rPr lang="en-US" sz="2700" dirty="0" smtClean="0"/>
                <a:t> </a:t>
              </a:r>
              <a:r>
                <a:rPr lang="en-US" sz="2700" dirty="0" err="1" smtClean="0"/>
                <a:t>kết</a:t>
              </a:r>
              <a:r>
                <a:rPr lang="en-US" sz="2700" dirty="0" smtClean="0"/>
                <a:t> </a:t>
              </a:r>
              <a:r>
                <a:rPr lang="en-US" sz="2700" dirty="0" err="1" smtClean="0"/>
                <a:t>nối</a:t>
              </a:r>
              <a:r>
                <a:rPr lang="en-US" sz="2700" dirty="0" smtClean="0"/>
                <a:t> </a:t>
              </a:r>
              <a:r>
                <a:rPr lang="en-US" sz="2700" dirty="0" err="1" smtClean="0"/>
                <a:t>mạng</a:t>
              </a:r>
              <a:r>
                <a:rPr lang="en-US" sz="2700" dirty="0" smtClean="0"/>
                <a:t> </a:t>
              </a:r>
              <a:r>
                <a:rPr lang="en-US" sz="2700" dirty="0" err="1" smtClean="0"/>
                <a:t>nội</a:t>
              </a:r>
              <a:r>
                <a:rPr lang="en-US" sz="2700" dirty="0" smtClean="0"/>
                <a:t> </a:t>
              </a:r>
              <a:r>
                <a:rPr lang="en-US" sz="2700" dirty="0" err="1" smtClean="0"/>
                <a:t>bộ</a:t>
              </a:r>
              <a:r>
                <a:rPr lang="en-US" sz="2700" dirty="0" smtClean="0"/>
                <a:t> (LAN) </a:t>
              </a:r>
              <a:r>
                <a:rPr lang="en-US" sz="2700" dirty="0" err="1" smtClean="0"/>
                <a:t>hoặc</a:t>
              </a:r>
              <a:r>
                <a:rPr lang="en-US" sz="2700" dirty="0" smtClean="0"/>
                <a:t> Internet </a:t>
              </a:r>
              <a:r>
                <a:rPr lang="en-US" sz="2700" dirty="0" err="1" smtClean="0"/>
                <a:t>ổn</a:t>
              </a:r>
              <a:r>
                <a:rPr lang="en-US" sz="2700" dirty="0" smtClean="0"/>
                <a:t> </a:t>
              </a:r>
              <a:r>
                <a:rPr lang="en-US" sz="2700" dirty="0" err="1" smtClean="0"/>
                <a:t>định</a:t>
              </a:r>
              <a:r>
                <a:rPr lang="en-US" sz="2700" dirty="0" smtClean="0"/>
                <a:t> </a:t>
              </a:r>
              <a:r>
                <a:rPr lang="en-US" sz="2700" dirty="0" err="1" smtClean="0"/>
                <a:t>với</a:t>
              </a:r>
              <a:r>
                <a:rPr lang="en-US" sz="2700" dirty="0" smtClean="0"/>
                <a:t> </a:t>
              </a:r>
              <a:r>
                <a:rPr lang="en-US" sz="2700" dirty="0" err="1" smtClean="0"/>
                <a:t>tốc</a:t>
              </a:r>
              <a:r>
                <a:rPr lang="en-US" sz="2700" dirty="0" smtClean="0"/>
                <a:t> </a:t>
              </a:r>
              <a:r>
                <a:rPr lang="en-US" sz="2700" dirty="0" err="1" smtClean="0"/>
                <a:t>độ</a:t>
              </a:r>
              <a:r>
                <a:rPr lang="en-US" sz="2700" dirty="0" smtClean="0"/>
                <a:t> </a:t>
              </a:r>
              <a:r>
                <a:rPr lang="en-US" sz="2700" dirty="0" err="1" smtClean="0"/>
                <a:t>ít</a:t>
              </a:r>
              <a:r>
                <a:rPr lang="en-US" sz="2700" dirty="0" smtClean="0"/>
                <a:t> </a:t>
              </a:r>
              <a:r>
                <a:rPr lang="en-US" sz="2700" dirty="0" err="1" smtClean="0"/>
                <a:t>nhất</a:t>
              </a:r>
              <a:r>
                <a:rPr lang="en-US" sz="2700" dirty="0" smtClean="0"/>
                <a:t> 10Mbps.</a:t>
              </a:r>
            </a:p>
            <a:p>
              <a:r>
                <a:rPr lang="en-US" sz="2700" b="1" dirty="0" err="1" smtClean="0"/>
                <a:t>Giao</a:t>
              </a:r>
              <a:r>
                <a:rPr lang="en-US" sz="2700" b="1" dirty="0" smtClean="0"/>
                <a:t> </a:t>
              </a:r>
              <a:r>
                <a:rPr lang="en-US" sz="2700" b="1" dirty="0" err="1" smtClean="0"/>
                <a:t>thức</a:t>
              </a:r>
              <a:r>
                <a:rPr lang="en-US" sz="2700" dirty="0" smtClean="0"/>
                <a:t>: TCP/IP, HTTP/HTTPS (</a:t>
              </a:r>
              <a:r>
                <a:rPr lang="en-US" sz="2700" dirty="0" err="1" smtClean="0"/>
                <a:t>nếu</a:t>
              </a:r>
              <a:r>
                <a:rPr lang="en-US" sz="2700" dirty="0" smtClean="0"/>
                <a:t> </a:t>
              </a:r>
              <a:r>
                <a:rPr lang="en-US" sz="2700" dirty="0" err="1" smtClean="0"/>
                <a:t>có</a:t>
              </a:r>
              <a:r>
                <a:rPr lang="en-US" sz="2700" dirty="0" smtClean="0"/>
                <a:t> </a:t>
              </a:r>
              <a:r>
                <a:rPr lang="en-US" sz="2700" dirty="0" err="1" smtClean="0"/>
                <a:t>tích</a:t>
              </a:r>
              <a:r>
                <a:rPr lang="en-US" sz="2700" dirty="0" smtClean="0"/>
                <a:t> </a:t>
              </a:r>
              <a:r>
                <a:rPr lang="en-US" sz="2700" dirty="0" err="1" smtClean="0"/>
                <a:t>hợp</a:t>
              </a:r>
              <a:r>
                <a:rPr lang="en-US" sz="2700" dirty="0" smtClean="0"/>
                <a:t> </a:t>
              </a:r>
              <a:r>
                <a:rPr lang="en-US" sz="2700" dirty="0" err="1" smtClean="0"/>
                <a:t>quản</a:t>
              </a:r>
              <a:r>
                <a:rPr lang="en-US" sz="2700" dirty="0" smtClean="0"/>
                <a:t> </a:t>
              </a:r>
              <a:r>
                <a:rPr lang="en-US" sz="2700" dirty="0" err="1" smtClean="0"/>
                <a:t>lý</a:t>
              </a:r>
              <a:r>
                <a:rPr lang="en-US" sz="2700" dirty="0" smtClean="0"/>
                <a:t> </a:t>
              </a:r>
              <a:r>
                <a:rPr lang="en-US" sz="2700" dirty="0" err="1" smtClean="0"/>
                <a:t>từ</a:t>
              </a:r>
              <a:r>
                <a:rPr lang="en-US" sz="2700" dirty="0" smtClean="0"/>
                <a:t> </a:t>
              </a:r>
              <a:r>
                <a:rPr lang="en-US" sz="2700" dirty="0" err="1" smtClean="0"/>
                <a:t>xa</a:t>
              </a:r>
              <a:r>
                <a:rPr lang="en-US" sz="2700" dirty="0" smtClean="0"/>
                <a:t> </a:t>
              </a:r>
              <a:r>
                <a:rPr lang="en-US" sz="2700" dirty="0" err="1" smtClean="0"/>
                <a:t>hoặc</a:t>
              </a:r>
              <a:r>
                <a:rPr lang="en-US" sz="2700" dirty="0" smtClean="0"/>
                <a:t> qua </a:t>
              </a:r>
              <a:r>
                <a:rPr lang="en-US" sz="2700" dirty="0" err="1" smtClean="0"/>
                <a:t>mạng</a:t>
              </a:r>
              <a:endParaRPr lang="en-US" sz="2700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866708" y="-77264"/>
              <a:ext cx="4235583" cy="8036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b="1" dirty="0" err="1">
                  <a:latin typeface="Baloo" panose="020B0604020202020204" charset="0"/>
                  <a:cs typeface="Baloo" panose="020B0604020202020204" charset="0"/>
                </a:rPr>
                <a:t>Yêu</a:t>
              </a:r>
              <a:r>
                <a:rPr lang="en-US" sz="3600" b="1" dirty="0">
                  <a:latin typeface="Baloo" panose="020B0604020202020204" charset="0"/>
                  <a:cs typeface="Baloo" panose="020B0604020202020204" charset="0"/>
                </a:rPr>
                <a:t> </a:t>
              </a:r>
              <a:r>
                <a:rPr lang="en-US" sz="3600" b="1" dirty="0" err="1">
                  <a:latin typeface="Baloo" panose="020B0604020202020204" charset="0"/>
                  <a:cs typeface="Baloo" panose="020B0604020202020204" charset="0"/>
                </a:rPr>
                <a:t>cầu</a:t>
              </a:r>
              <a:r>
                <a:rPr lang="en-US" sz="3600" b="1" dirty="0">
                  <a:latin typeface="Baloo" panose="020B0604020202020204" charset="0"/>
                  <a:cs typeface="Baloo" panose="020B0604020202020204" charset="0"/>
                </a:rPr>
                <a:t> </a:t>
              </a:r>
              <a:r>
                <a:rPr lang="en-US" sz="3600" b="1" dirty="0" err="1">
                  <a:latin typeface="Baloo" panose="020B0604020202020204" charset="0"/>
                  <a:cs typeface="Baloo" panose="020B0604020202020204" charset="0"/>
                </a:rPr>
                <a:t>mạng</a:t>
              </a:r>
              <a:r>
                <a:rPr lang="en-US" sz="3600" b="1" dirty="0">
                  <a:latin typeface="Baloo" panose="020B0604020202020204" charset="0"/>
                  <a:cs typeface="Baloo" panose="020B0604020202020204" charset="0"/>
                </a:rPr>
                <a:t> </a:t>
              </a:r>
              <a:endParaRPr lang="en-US" sz="3600" dirty="0">
                <a:solidFill>
                  <a:srgbClr val="000000"/>
                </a:solidFill>
                <a:latin typeface="Baloo" panose="020B0604020202020204" charset="0"/>
                <a:ea typeface="Baloo"/>
                <a:cs typeface="Baloo" panose="020B0604020202020204" charset="0"/>
                <a:sym typeface="Baloo"/>
              </a:endParaRPr>
            </a:p>
          </p:txBody>
        </p:sp>
      </p:grpSp>
      <p:sp>
        <p:nvSpPr>
          <p:cNvPr id="18" name="TextBox 11"/>
          <p:cNvSpPr txBox="1"/>
          <p:nvPr/>
        </p:nvSpPr>
        <p:spPr>
          <a:xfrm>
            <a:off x="1417656" y="1037477"/>
            <a:ext cx="6959465" cy="166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/>
            <a:r>
              <a:rPr lang="en-US" sz="2700" b="1" dirty="0" err="1"/>
              <a:t>Bộ</a:t>
            </a:r>
            <a:r>
              <a:rPr lang="en-US" sz="2700" b="1" dirty="0"/>
              <a:t> vi </a:t>
            </a:r>
            <a:r>
              <a:rPr lang="en-US" sz="2700" b="1" dirty="0" err="1"/>
              <a:t>xử</a:t>
            </a:r>
            <a:r>
              <a:rPr lang="en-US" sz="2700" b="1" dirty="0"/>
              <a:t> </a:t>
            </a:r>
            <a:r>
              <a:rPr lang="en-US" sz="2700" b="1" dirty="0" err="1"/>
              <a:t>lý</a:t>
            </a:r>
            <a:r>
              <a:rPr lang="en-US" sz="2700" b="1" dirty="0"/>
              <a:t> (CPU)</a:t>
            </a:r>
            <a:r>
              <a:rPr lang="en-US" sz="2700" dirty="0"/>
              <a:t>: Intel Core i3 </a:t>
            </a:r>
            <a:r>
              <a:rPr lang="en-US" sz="2700" dirty="0" err="1"/>
              <a:t>trở</a:t>
            </a:r>
            <a:r>
              <a:rPr lang="en-US" sz="2700" dirty="0"/>
              <a:t> </a:t>
            </a:r>
            <a:r>
              <a:rPr lang="en-US" sz="2700" dirty="0" err="1"/>
              <a:t>lên</a:t>
            </a:r>
            <a:r>
              <a:rPr lang="en-US" sz="2700" dirty="0"/>
              <a:t> </a:t>
            </a:r>
            <a:r>
              <a:rPr lang="en-US" sz="2700" dirty="0" err="1"/>
              <a:t>hoặc</a:t>
            </a:r>
            <a:r>
              <a:rPr lang="en-US" sz="2700" dirty="0"/>
              <a:t> </a:t>
            </a:r>
            <a:r>
              <a:rPr lang="en-US" sz="2700" dirty="0" err="1"/>
              <a:t>tương</a:t>
            </a:r>
            <a:r>
              <a:rPr lang="en-US" sz="2700" dirty="0"/>
              <a:t> </a:t>
            </a:r>
            <a:r>
              <a:rPr lang="en-US" sz="2700" dirty="0" err="1"/>
              <a:t>đương</a:t>
            </a:r>
            <a:r>
              <a:rPr lang="en-US" sz="2700" dirty="0"/>
              <a:t>.</a:t>
            </a:r>
          </a:p>
          <a:p>
            <a:pPr lvl="0"/>
            <a:r>
              <a:rPr lang="en-US" sz="2700" b="1" dirty="0"/>
              <a:t>RAM</a:t>
            </a:r>
            <a:r>
              <a:rPr lang="en-US" sz="2700" dirty="0"/>
              <a:t>: </a:t>
            </a:r>
            <a:r>
              <a:rPr lang="en-US" sz="2700" dirty="0" err="1"/>
              <a:t>Tối</a:t>
            </a:r>
            <a:r>
              <a:rPr lang="en-US" sz="2700" dirty="0"/>
              <a:t> </a:t>
            </a:r>
            <a:r>
              <a:rPr lang="en-US" sz="2700" dirty="0" err="1"/>
              <a:t>thiểu</a:t>
            </a:r>
            <a:r>
              <a:rPr lang="en-US" sz="2700" dirty="0"/>
              <a:t> 4GB (</a:t>
            </a:r>
            <a:r>
              <a:rPr lang="en-US" sz="2700" dirty="0" err="1"/>
              <a:t>khuyến</a:t>
            </a:r>
            <a:r>
              <a:rPr lang="en-US" sz="2700" dirty="0"/>
              <a:t> </a:t>
            </a:r>
            <a:r>
              <a:rPr lang="en-US" sz="2700" dirty="0" err="1"/>
              <a:t>nghị</a:t>
            </a:r>
            <a:r>
              <a:rPr lang="en-US" sz="2700" dirty="0"/>
              <a:t> 8GB </a:t>
            </a:r>
            <a:r>
              <a:rPr lang="en-US" sz="2700" dirty="0" err="1"/>
              <a:t>trở</a:t>
            </a:r>
            <a:r>
              <a:rPr lang="en-US" sz="2700" dirty="0"/>
              <a:t> </a:t>
            </a:r>
            <a:r>
              <a:rPr lang="en-US" sz="2700" dirty="0" err="1"/>
              <a:t>lên</a:t>
            </a:r>
            <a:r>
              <a:rPr lang="en-US" sz="2700" dirty="0"/>
              <a:t> </a:t>
            </a:r>
            <a:r>
              <a:rPr lang="en-US" sz="2700" dirty="0" err="1"/>
              <a:t>để</a:t>
            </a:r>
            <a:r>
              <a:rPr lang="en-US" sz="2700" dirty="0"/>
              <a:t> </a:t>
            </a:r>
            <a:r>
              <a:rPr lang="en-US" sz="2700" dirty="0" err="1"/>
              <a:t>hoạt</a:t>
            </a:r>
            <a:r>
              <a:rPr lang="en-US" sz="2700" dirty="0"/>
              <a:t> </a:t>
            </a:r>
            <a:r>
              <a:rPr lang="en-US" sz="2700" dirty="0" err="1"/>
              <a:t>động</a:t>
            </a:r>
            <a:r>
              <a:rPr lang="en-US" sz="2700" dirty="0"/>
              <a:t> </a:t>
            </a:r>
            <a:r>
              <a:rPr lang="en-US" sz="2700" dirty="0" err="1"/>
              <a:t>mượt</a:t>
            </a:r>
            <a:r>
              <a:rPr lang="en-US" sz="2700" dirty="0"/>
              <a:t> </a:t>
            </a:r>
            <a:r>
              <a:rPr lang="en-US" sz="2700" dirty="0" err="1"/>
              <a:t>mà</a:t>
            </a:r>
            <a:r>
              <a:rPr lang="en-US" sz="2700" dirty="0"/>
              <a:t>).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7408585">
            <a:off x="4499355" y="-533795"/>
            <a:ext cx="9289290" cy="1036981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421807" y="4060287"/>
            <a:ext cx="9444385" cy="2166426"/>
            <a:chOff x="0" y="0"/>
            <a:chExt cx="12592514" cy="2888569"/>
          </a:xfrm>
        </p:grpSpPr>
        <p:sp>
          <p:nvSpPr>
            <p:cNvPr id="4" name="TextBox 4"/>
            <p:cNvSpPr txBox="1"/>
            <p:nvPr/>
          </p:nvSpPr>
          <p:spPr>
            <a:xfrm>
              <a:off x="0" y="-4233"/>
              <a:ext cx="12592514" cy="182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900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Xin cảm ơn!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191127"/>
              <a:ext cx="12592514" cy="663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62"/>
                </a:lnSpc>
              </a:pPr>
              <a:r>
                <a:rPr lang="en-US" sz="3125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Các bạn có bất kỳ câu hỏi nào cho chúng tôi không?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l="62989" t="67035"/>
          <a:stretch>
            <a:fillRect/>
          </a:stretch>
        </p:blipFill>
        <p:spPr>
          <a:xfrm rot="5400000">
            <a:off x="-202103" y="6179918"/>
            <a:ext cx="4312936" cy="384137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640279" y="-4239083"/>
            <a:ext cx="8152651" cy="84781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450</Words>
  <Application>Microsoft Office PowerPoint</Application>
  <PresentationFormat>Custom</PresentationFormat>
  <Paragraphs>50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Clear Sans</vt:lpstr>
      <vt:lpstr>Cabin</vt:lpstr>
      <vt:lpstr>Cabin Bold</vt:lpstr>
      <vt:lpstr>Times New Roman</vt:lpstr>
      <vt:lpstr>Arial</vt:lpstr>
      <vt:lpstr>Baloo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Tím và Xanh lá Hoạt hình Trừu tượng Họa tiết Dự án Nhóm Bản thuyết trình Giáo dục</dc:title>
  <cp:lastModifiedBy>Hung</cp:lastModifiedBy>
  <cp:revision>15</cp:revision>
  <dcterms:created xsi:type="dcterms:W3CDTF">2006-08-16T00:00:00Z</dcterms:created>
  <dcterms:modified xsi:type="dcterms:W3CDTF">2024-10-11T00:26:41Z</dcterms:modified>
  <dc:identifier>DAGTL2n3Or8</dc:identifier>
</cp:coreProperties>
</file>